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256" r:id="rId2"/>
    <p:sldId id="275" r:id="rId3"/>
    <p:sldId id="257" r:id="rId4"/>
    <p:sldId id="258" r:id="rId5"/>
    <p:sldId id="259" r:id="rId6"/>
    <p:sldId id="260" r:id="rId7"/>
    <p:sldId id="261" r:id="rId8"/>
    <p:sldId id="262" r:id="rId9"/>
    <p:sldId id="263" r:id="rId10"/>
    <p:sldId id="273" r:id="rId11"/>
  </p:sldIdLst>
  <p:sldSz cx="11520488" cy="6480175"/>
  <p:notesSz cx="7150100" cy="9450388"/>
  <p:defaultTextStyle>
    <a:defPPr>
      <a:defRPr lang="en-GB"/>
    </a:defPPr>
    <a:lvl1pPr algn="l" defTabSz="449263" rtl="0" eaLnBrk="0" fontAlgn="base" hangingPunct="0">
      <a:spcBef>
        <a:spcPct val="0"/>
      </a:spcBef>
      <a:spcAft>
        <a:spcPct val="0"/>
      </a:spcAft>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FE7B8-8E90-064B-8A4B-251C530164B4}" v="6" dt="2021-06-07T23:59:32.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4"/>
    <p:restoredTop sz="73431"/>
  </p:normalViewPr>
  <p:slideViewPr>
    <p:cSldViewPr>
      <p:cViewPr varScale="1">
        <p:scale>
          <a:sx n="100" d="100"/>
          <a:sy n="100" d="100"/>
        </p:scale>
        <p:origin x="1032" y="160"/>
      </p:cViewPr>
      <p:guideLst>
        <p:guide orient="horz" pos="2160"/>
        <p:guide pos="2880"/>
      </p:guideLst>
    </p:cSldViewPr>
  </p:slideViewPr>
  <p:outlineViewPr>
    <p:cViewPr varScale="1">
      <p:scale>
        <a:sx n="170" d="200"/>
        <a:sy n="170" d="200"/>
      </p:scale>
      <p:origin x="0" y="-894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Hales" userId="65cf91a454e465aa" providerId="LiveId" clId="{8C4FE7B8-8E90-064B-8A4B-251C530164B4}"/>
    <pc:docChg chg="custSel addSld delSld modSld">
      <pc:chgData name="Stephen Hales" userId="65cf91a454e465aa" providerId="LiveId" clId="{8C4FE7B8-8E90-064B-8A4B-251C530164B4}" dt="2021-06-08T00:04:27.554" v="46" actId="20577"/>
      <pc:docMkLst>
        <pc:docMk/>
      </pc:docMkLst>
      <pc:sldChg chg="modNotesTx">
        <pc:chgData name="Stephen Hales" userId="65cf91a454e465aa" providerId="LiveId" clId="{8C4FE7B8-8E90-064B-8A4B-251C530164B4}" dt="2021-06-08T00:02:23.303" v="34" actId="20577"/>
        <pc:sldMkLst>
          <pc:docMk/>
          <pc:sldMk cId="0" sldId="258"/>
        </pc:sldMkLst>
      </pc:sldChg>
      <pc:sldChg chg="modNotesTx">
        <pc:chgData name="Stephen Hales" userId="65cf91a454e465aa" providerId="LiveId" clId="{8C4FE7B8-8E90-064B-8A4B-251C530164B4}" dt="2021-06-08T00:04:27.554" v="46" actId="20577"/>
        <pc:sldMkLst>
          <pc:docMk/>
          <pc:sldMk cId="0" sldId="259"/>
        </pc:sldMkLst>
      </pc:sldChg>
      <pc:sldChg chg="new del">
        <pc:chgData name="Stephen Hales" userId="65cf91a454e465aa" providerId="LiveId" clId="{8C4FE7B8-8E90-064B-8A4B-251C530164B4}" dt="2021-06-07T23:56:25.565" v="2" actId="2696"/>
        <pc:sldMkLst>
          <pc:docMk/>
          <pc:sldMk cId="1940496311" sldId="274"/>
        </pc:sldMkLst>
      </pc:sldChg>
      <pc:sldChg chg="addSp delSp modSp new mod">
        <pc:chgData name="Stephen Hales" userId="65cf91a454e465aa" providerId="LiveId" clId="{8C4FE7B8-8E90-064B-8A4B-251C530164B4}" dt="2021-06-07T23:59:36.714" v="31" actId="1076"/>
        <pc:sldMkLst>
          <pc:docMk/>
          <pc:sldMk cId="991525386" sldId="275"/>
        </pc:sldMkLst>
        <pc:spChg chg="del">
          <ac:chgData name="Stephen Hales" userId="65cf91a454e465aa" providerId="LiveId" clId="{8C4FE7B8-8E90-064B-8A4B-251C530164B4}" dt="2021-06-07T23:57:34.719" v="16" actId="478"/>
          <ac:spMkLst>
            <pc:docMk/>
            <pc:sldMk cId="991525386" sldId="275"/>
            <ac:spMk id="2" creationId="{D5384486-C02D-684B-BC6E-6F64C3AA8E32}"/>
          </ac:spMkLst>
        </pc:spChg>
        <pc:spChg chg="add mod">
          <ac:chgData name="Stephen Hales" userId="65cf91a454e465aa" providerId="LiveId" clId="{8C4FE7B8-8E90-064B-8A4B-251C530164B4}" dt="2021-06-07T23:58:50.031" v="22" actId="2085"/>
          <ac:spMkLst>
            <pc:docMk/>
            <pc:sldMk cId="991525386" sldId="275"/>
            <ac:spMk id="7" creationId="{C4527750-7ADC-764B-89D1-6FABD3366258}"/>
          </ac:spMkLst>
        </pc:spChg>
        <pc:picChg chg="add del mod">
          <ac:chgData name="Stephen Hales" userId="65cf91a454e465aa" providerId="LiveId" clId="{8C4FE7B8-8E90-064B-8A4B-251C530164B4}" dt="2021-06-07T23:59:17.252" v="27" actId="21"/>
          <ac:picMkLst>
            <pc:docMk/>
            <pc:sldMk cId="991525386" sldId="275"/>
            <ac:picMk id="4" creationId="{B547E8D7-2951-A348-B742-BE6BF4647EB6}"/>
          </ac:picMkLst>
        </pc:picChg>
        <pc:picChg chg="add del mod">
          <ac:chgData name="Stephen Hales" userId="65cf91a454e465aa" providerId="LiveId" clId="{8C4FE7B8-8E90-064B-8A4B-251C530164B4}" dt="2021-06-07T23:59:13.932" v="25" actId="21"/>
          <ac:picMkLst>
            <pc:docMk/>
            <pc:sldMk cId="991525386" sldId="275"/>
            <ac:picMk id="6" creationId="{FA490D99-C862-AA48-8746-35AADE8FD3D9}"/>
          </ac:picMkLst>
        </pc:picChg>
        <pc:picChg chg="add mod">
          <ac:chgData name="Stephen Hales" userId="65cf91a454e465aa" providerId="LiveId" clId="{8C4FE7B8-8E90-064B-8A4B-251C530164B4}" dt="2021-06-07T23:59:14.802" v="26"/>
          <ac:picMkLst>
            <pc:docMk/>
            <pc:sldMk cId="991525386" sldId="275"/>
            <ac:picMk id="8" creationId="{D5F786B1-DAC2-FD44-81F3-04E4E87930A3}"/>
          </ac:picMkLst>
        </pc:picChg>
        <pc:picChg chg="add mod">
          <ac:chgData name="Stephen Hales" userId="65cf91a454e465aa" providerId="LiveId" clId="{8C4FE7B8-8E90-064B-8A4B-251C530164B4}" dt="2021-06-07T23:59:36.714" v="31" actId="1076"/>
          <ac:picMkLst>
            <pc:docMk/>
            <pc:sldMk cId="991525386" sldId="275"/>
            <ac:picMk id="10" creationId="{4C23EA4B-0786-C440-9CF9-EC98D2E37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70DB9C49-E784-4B6A-AED9-51EC6E6A4154}"/>
              </a:ext>
            </a:extLst>
          </p:cNvPr>
          <p:cNvSpPr>
            <a:spLocks noChangeArrowheads="1"/>
          </p:cNvSpPr>
          <p:nvPr/>
        </p:nvSpPr>
        <p:spPr bwMode="auto">
          <a:xfrm>
            <a:off x="0" y="0"/>
            <a:ext cx="7150100" cy="9450388"/>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2051" name="Rectangle 2">
            <a:extLst>
              <a:ext uri="{FF2B5EF4-FFF2-40B4-BE49-F238E27FC236}">
                <a16:creationId xmlns:a16="http://schemas.microsoft.com/office/drawing/2014/main" id="{A6607C54-6B3E-4360-AD4F-0D9C0C438FB8}"/>
              </a:ext>
            </a:extLst>
          </p:cNvPr>
          <p:cNvSpPr>
            <a:spLocks noGrp="1" noRot="1" noChangeAspect="1" noChangeArrowheads="1"/>
          </p:cNvSpPr>
          <p:nvPr>
            <p:ph type="sldImg"/>
          </p:nvPr>
        </p:nvSpPr>
        <p:spPr bwMode="auto">
          <a:xfrm>
            <a:off x="0" y="-5108575"/>
            <a:ext cx="0" cy="1165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3">
            <a:extLst>
              <a:ext uri="{FF2B5EF4-FFF2-40B4-BE49-F238E27FC236}">
                <a16:creationId xmlns:a16="http://schemas.microsoft.com/office/drawing/2014/main" id="{13DEEF0A-C1C1-4E7E-82B0-A151FC8C90B0}"/>
              </a:ext>
            </a:extLst>
          </p:cNvPr>
          <p:cNvSpPr>
            <a:spLocks noGrp="1" noChangeArrowheads="1"/>
          </p:cNvSpPr>
          <p:nvPr>
            <p:ph type="body"/>
          </p:nvPr>
        </p:nvSpPr>
        <p:spPr bwMode="auto">
          <a:xfrm>
            <a:off x="714375" y="4487863"/>
            <a:ext cx="5716588"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BBBE916F-7A11-42F9-86D8-9367B5EA81FD}"/>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a:extLst>
              <a:ext uri="{FF2B5EF4-FFF2-40B4-BE49-F238E27FC236}">
                <a16:creationId xmlns:a16="http://schemas.microsoft.com/office/drawing/2014/main" id="{912A6E8B-F233-47B8-B997-710656A3DA44}"/>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All based on William Bridges, </a:t>
            </a:r>
            <a:r>
              <a:rPr lang="en-US" altLang="en-US" i="1" dirty="0"/>
              <a:t>Transition and Change</a:t>
            </a:r>
          </a:p>
          <a:p>
            <a:r>
              <a:rPr lang="en-US" altLang="en-US" i="0" dirty="0"/>
              <a:t>I have the 2</a:t>
            </a:r>
            <a:r>
              <a:rPr lang="en-US" altLang="en-US" i="0" baseline="30000" dirty="0"/>
              <a:t>nd</a:t>
            </a:r>
            <a:r>
              <a:rPr lang="en-US" altLang="en-US" i="0" dirty="0"/>
              <a:t> </a:t>
            </a:r>
            <a:r>
              <a:rPr lang="en-US" altLang="en-US" i="0" dirty="0" err="1"/>
              <a:t>edn</a:t>
            </a:r>
            <a:r>
              <a:rPr lang="en-US" altLang="en-US" i="0" dirty="0"/>
              <a:t> on kindle.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023F7E4D-BE97-4FF7-AD2B-2127A434779D}"/>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a:extLst>
              <a:ext uri="{FF2B5EF4-FFF2-40B4-BE49-F238E27FC236}">
                <a16:creationId xmlns:a16="http://schemas.microsoft.com/office/drawing/2014/main" id="{8B3CE0A7-24CF-493D-BA03-9CDF87F98BFA}"/>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Good </a:t>
            </a:r>
            <a:r>
              <a:rPr lang="en-US" altLang="en-US"/>
              <a:t>activity if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5263" y="-5108575"/>
            <a:ext cx="20710526" cy="116506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5446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DC8C741D-8A03-4DCD-8A97-75C2C671B9D4}"/>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a:extLst>
              <a:ext uri="{FF2B5EF4-FFF2-40B4-BE49-F238E27FC236}">
                <a16:creationId xmlns:a16="http://schemas.microsoft.com/office/drawing/2014/main" id="{71954B4E-F55B-4A7F-80E7-9168730484C4}"/>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His key point: we all talk about change. </a:t>
            </a:r>
          </a:p>
          <a:p>
            <a:r>
              <a:rPr lang="en-US" altLang="en-US" dirty="0"/>
              <a:t>Change is an event. It can take place quickly. Defined. Definite. </a:t>
            </a:r>
          </a:p>
          <a:p>
            <a:r>
              <a:rPr lang="en-US" altLang="en-US" dirty="0"/>
              <a:t>Transition is a psychological process. Transition is how people go through the change and adjust, psychologically and emotionally. </a:t>
            </a:r>
          </a:p>
          <a:p>
            <a:r>
              <a:rPr lang="en-US" altLang="en-US" dirty="0"/>
              <a:t>The success of a change depends on how well you pastorally care for people as you lead them through the process. </a:t>
            </a:r>
          </a:p>
          <a:p>
            <a:r>
              <a:rPr lang="en-US" altLang="en-US" dirty="0"/>
              <a:t>If you stuff the process up you end up making a mess of the event. </a:t>
            </a:r>
          </a:p>
          <a:p>
            <a:r>
              <a:rPr lang="en-US" altLang="en-US" dirty="0"/>
              <a:t>They need to be done together.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7BCC515C-3950-4759-8125-9C1D6DAE5662}"/>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Rectangle 2">
            <a:extLst>
              <a:ext uri="{FF2B5EF4-FFF2-40B4-BE49-F238E27FC236}">
                <a16:creationId xmlns:a16="http://schemas.microsoft.com/office/drawing/2014/main" id="{14F841D8-B420-438F-90D8-73DD92C1E8B8}"/>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This is a little bit outside of Bridges work. </a:t>
            </a:r>
          </a:p>
          <a:p>
            <a:r>
              <a:rPr lang="en-US" altLang="en-US" dirty="0"/>
              <a:t>NAT: Change is natural. Due to leadership change. Natural life cycle change. They are NATs (natural anticipated transitions), like when a parent passes away. It’s still hard, but we see it coming. We cope with these changes differently to others.</a:t>
            </a:r>
          </a:p>
          <a:p>
            <a:r>
              <a:rPr lang="en-US" altLang="en-US" dirty="0"/>
              <a:t>VET: Other changes are intentional, but driven by Vision, so not just natural. </a:t>
            </a:r>
            <a:r>
              <a:rPr lang="en-US" altLang="en-US" dirty="0" err="1"/>
              <a:t>Eg.</a:t>
            </a:r>
            <a:r>
              <a:rPr lang="en-US" altLang="en-US" dirty="0"/>
              <a:t> To be more discipleship driven, or more outwardly focused. VET changes.</a:t>
            </a:r>
          </a:p>
          <a:p>
            <a:r>
              <a:rPr lang="en-US" altLang="en-US" dirty="0"/>
              <a:t>FATs are the forced or unwelcome transitions – mergers, closures, other external circumstances that people aren’t happy about. </a:t>
            </a:r>
            <a:r>
              <a:rPr lang="en-US" altLang="en-US" dirty="0" err="1"/>
              <a:t>Eg.</a:t>
            </a:r>
            <a:r>
              <a:rPr lang="en-US" altLang="en-US" dirty="0"/>
              <a:t> Gentrification forcing people out; arrival or departure of mining company to a country town.</a:t>
            </a:r>
          </a:p>
          <a:p>
            <a:r>
              <a:rPr lang="en-US" altLang="en-US" dirty="0"/>
              <a:t>CRITs are crisis induced like a death, fire, flood, something that takes building or leadership away. Again deal with these differently.</a:t>
            </a:r>
          </a:p>
          <a:p>
            <a:endParaRPr lang="en-US" altLang="en-US" dirty="0"/>
          </a:p>
          <a:p>
            <a:r>
              <a:rPr lang="en-US" altLang="en-US" dirty="0"/>
              <a:t>**Discuss in pairs: </a:t>
            </a:r>
            <a:r>
              <a:rPr lang="en-US" altLang="en-US" i="1" dirty="0"/>
              <a:t>What was the last transition you were a part of? </a:t>
            </a:r>
            <a:r>
              <a:rPr lang="en-US" altLang="en-US" dirty="0"/>
              <a:t>(which type) </a:t>
            </a:r>
            <a:r>
              <a:rPr lang="en-US" altLang="en-US" dirty="0" err="1"/>
              <a:t>eg.</a:t>
            </a:r>
            <a:r>
              <a:rPr lang="en-US" altLang="en-US" dirty="0"/>
              <a:t> a FAT</a:t>
            </a:r>
          </a:p>
          <a:p>
            <a:r>
              <a:rPr lang="en-US" altLang="en-US" dirty="0"/>
              <a:t>- Reflect on how the pastoral requirements will be different for each kind. (just a comment)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22C1AD8-802E-49BA-A02A-BDFF738E5757}"/>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a:extLst>
              <a:ext uri="{FF2B5EF4-FFF2-40B4-BE49-F238E27FC236}">
                <a16:creationId xmlns:a16="http://schemas.microsoft.com/office/drawing/2014/main" id="{F2FE2892-E381-46ED-91B6-B30816119C5A}"/>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Along the bottom is time.</a:t>
            </a:r>
          </a:p>
          <a:p>
            <a:r>
              <a:rPr lang="en-US" altLang="en-US" dirty="0"/>
              <a:t>At the start, lots struggling to let go. Some in neutral zone seeking to adjust. A few embracing the new.</a:t>
            </a:r>
          </a:p>
          <a:p>
            <a:r>
              <a:rPr lang="en-US" altLang="en-US" dirty="0"/>
              <a:t>Then follow through with time.</a:t>
            </a:r>
          </a:p>
          <a:p>
            <a:endParaRPr lang="en-US" altLang="en-US" dirty="0"/>
          </a:p>
          <a:p>
            <a:r>
              <a:rPr lang="en-US" altLang="en-US" dirty="0"/>
              <a:t>Along the vertical is different people who can be followed through. </a:t>
            </a:r>
          </a:p>
          <a:p>
            <a:pPr marL="171450" indent="-171450">
              <a:buFontTx/>
              <a:buChar char="-"/>
            </a:pPr>
            <a:r>
              <a:rPr lang="en-US" altLang="en-US" dirty="0"/>
              <a:t>For some their journey is straight into embracing the new</a:t>
            </a:r>
          </a:p>
          <a:p>
            <a:pPr marL="171450" indent="-171450">
              <a:buFontTx/>
              <a:buChar char="-"/>
            </a:pPr>
            <a:r>
              <a:rPr lang="en-US" altLang="en-US" dirty="0"/>
              <a:t>For some, working it through, then embrace</a:t>
            </a:r>
          </a:p>
          <a:p>
            <a:pPr marL="171450" indent="-171450">
              <a:buFontTx/>
              <a:buChar char="-"/>
            </a:pPr>
            <a:r>
              <a:rPr lang="en-US" altLang="en-US" dirty="0" err="1"/>
              <a:t>Etc</a:t>
            </a:r>
            <a:r>
              <a:rPr lang="en-US" altLang="en-US" dirty="0"/>
              <a:t>…</a:t>
            </a:r>
          </a:p>
          <a:p>
            <a:pPr marL="171450" indent="-171450">
              <a:buFontTx/>
              <a:buChar char="-"/>
            </a:pPr>
            <a:endParaRPr lang="en-US" altLang="en-US" dirty="0"/>
          </a:p>
          <a:p>
            <a:r>
              <a:rPr lang="en-US" altLang="en-US" dirty="0"/>
              <a:t>Greys are the transitional times people go through as they move through the zones.</a:t>
            </a:r>
          </a:p>
          <a:p>
            <a:r>
              <a:rPr lang="en-US" altLang="en-US" dirty="0"/>
              <a:t>Letting go of the old: </a:t>
            </a:r>
          </a:p>
          <a:p>
            <a:r>
              <a:rPr lang="en-US" altLang="en-US" dirty="0"/>
              <a:t>Neutral Zone: It’s no coincidence the 10 commandments were given in the wilderness. A lot goes on in the neutral zone.</a:t>
            </a:r>
          </a:p>
          <a:p>
            <a:endParaRPr lang="en-US" altLang="en-US" dirty="0"/>
          </a:p>
          <a:p>
            <a:r>
              <a:rPr lang="en-US" altLang="en-US" dirty="0"/>
              <a:t>A key point is always different people at different places in the transition.</a:t>
            </a:r>
          </a:p>
          <a:p>
            <a:endParaRPr lang="en-US" altLang="en-US" dirty="0"/>
          </a:p>
          <a:p>
            <a:r>
              <a:rPr lang="en-US" altLang="en-US" dirty="0"/>
              <a:t>Bridges notes key shifts:</a:t>
            </a:r>
          </a:p>
          <a:p>
            <a:pPr marL="171450" indent="-171450">
              <a:buFontTx/>
              <a:buChar char="-"/>
            </a:pPr>
            <a:r>
              <a:rPr lang="en-US" altLang="en-US" dirty="0"/>
              <a:t>The steep line which indicates lots of people moving into neutral zone. A significant moment for establishing vision.</a:t>
            </a:r>
          </a:p>
          <a:p>
            <a:pPr marL="171450" indent="-171450">
              <a:buFontTx/>
              <a:buChar char="-"/>
            </a:pPr>
            <a:r>
              <a:rPr lang="en-US" altLang="en-US" dirty="0"/>
              <a:t>The steep line which indicates lots embracing the new. Also a significant moment.</a:t>
            </a:r>
          </a:p>
          <a:p>
            <a:pPr marL="171450" indent="-171450">
              <a:buFontTx/>
              <a:buChar char="-"/>
            </a:pPr>
            <a:endParaRPr lang="en-US" altLang="en-US" dirty="0"/>
          </a:p>
          <a:p>
            <a:pPr marL="0" indent="0">
              <a:buFontTx/>
              <a:buNone/>
            </a:pPr>
            <a:r>
              <a:rPr lang="en-US" altLang="en-US" dirty="0"/>
              <a:t>Key Questions:</a:t>
            </a:r>
          </a:p>
          <a:p>
            <a:pPr marL="171450" indent="-171450">
              <a:buFontTx/>
              <a:buChar char="-"/>
            </a:pPr>
            <a:r>
              <a:rPr lang="en-US" altLang="en-US" dirty="0"/>
              <a:t>What new things / thinking need to be put into place to help people make the transitions</a:t>
            </a:r>
          </a:p>
          <a:p>
            <a:pPr marL="171450" indent="-171450">
              <a:buFontTx/>
              <a:buChar char="-"/>
            </a:pPr>
            <a:endParaRPr lang="en-US" altLang="en-US" dirty="0"/>
          </a:p>
          <a:p>
            <a:pPr marL="0" indent="0">
              <a:buFontTx/>
              <a:buNone/>
            </a:pPr>
            <a:r>
              <a:rPr lang="en-US" altLang="en-US" dirty="0"/>
              <a:t>Can’t rush the process. Can take years. Level of trust in leadership can help.</a:t>
            </a:r>
          </a:p>
          <a:p>
            <a:pPr marL="0" indent="0">
              <a:buFontTx/>
              <a:buNone/>
            </a:pPr>
            <a:r>
              <a:rPr lang="en-US" altLang="en-US" dirty="0"/>
              <a:t>Trust critical at each stage, but how trust is mediated to the group varies at each stage. </a:t>
            </a:r>
          </a:p>
          <a:p>
            <a:pPr marL="0" indent="0">
              <a:buFontTx/>
              <a:buNone/>
            </a:pPr>
            <a:endParaRPr lang="en-US" altLang="en-US" dirty="0"/>
          </a:p>
          <a:p>
            <a:pPr marL="0" indent="0">
              <a:buFontTx/>
              <a:buNone/>
            </a:pPr>
            <a:r>
              <a:rPr lang="en-US" altLang="en-US" dirty="0"/>
              <a:t>Don’t cut the ‘wilderness’ short. </a:t>
            </a:r>
            <a:r>
              <a:rPr lang="en-US" altLang="en-US" dirty="0" err="1"/>
              <a:t>Ie</a:t>
            </a:r>
            <a:r>
              <a:rPr lang="en-US" altLang="en-US" dirty="0"/>
              <a:t>. The neutral zone. Give time for thinking to be reshaped so we can be ready for the new zone. (he uses the example of Israel needing to have time in the wilderness to leave the idolatry behind etc. God was creating a new nation, not just moving their location.</a:t>
            </a:r>
          </a:p>
          <a:p>
            <a:pPr marL="171450" indent="-171450">
              <a:buFontTx/>
              <a:buChar cha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DCA5670D-0081-44A2-8384-9AF71CA3CD9D}"/>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1" name="Rectangle 2">
            <a:extLst>
              <a:ext uri="{FF2B5EF4-FFF2-40B4-BE49-F238E27FC236}">
                <a16:creationId xmlns:a16="http://schemas.microsoft.com/office/drawing/2014/main" id="{1C3F2241-17F9-44E7-8B8E-5D4229AAC929}"/>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These are </a:t>
            </a:r>
            <a:r>
              <a:rPr lang="en-US" altLang="en-US" dirty="0" err="1"/>
              <a:t>colour</a:t>
            </a:r>
            <a:r>
              <a:rPr lang="en-US" altLang="en-US" dirty="0"/>
              <a:t> coded. </a:t>
            </a:r>
          </a:p>
          <a:p>
            <a:pPr marL="228600" indent="-228600">
              <a:buAutoNum type="arabicPeriod"/>
            </a:pPr>
            <a:r>
              <a:rPr lang="en-US" altLang="en-US" dirty="0"/>
              <a:t>To leave the old, people need to accept the need, </a:t>
            </a:r>
            <a:r>
              <a:rPr lang="en-US" altLang="en-US" dirty="0" err="1"/>
              <a:t>etc</a:t>
            </a:r>
            <a:r>
              <a:rPr lang="en-US" altLang="en-US" dirty="0"/>
              <a:t>…</a:t>
            </a:r>
          </a:p>
          <a:p>
            <a:pPr marL="228600" indent="-228600">
              <a:buAutoNum type="arabicPeriod"/>
            </a:pPr>
            <a:r>
              <a:rPr lang="en-US" altLang="en-US" dirty="0"/>
              <a:t>The complex emotions of grief and loss. Task: put all the emotional events on the floor </a:t>
            </a:r>
            <a:r>
              <a:rPr lang="en-US" altLang="en-US" dirty="0" err="1"/>
              <a:t>eg.</a:t>
            </a:r>
            <a:r>
              <a:rPr lang="en-US" altLang="en-US" dirty="0"/>
              <a:t> Farewell, taking leave… Then asked the person to walk the journey and at the end say ‘I am no longer the pastor of …’ Can have significant emotional impact. If don’t acknowledge this process, it can turn up again later.</a:t>
            </a:r>
          </a:p>
          <a:p>
            <a:pPr marL="228600" indent="-228600">
              <a:buAutoNum type="arabicPeriod"/>
            </a:pPr>
            <a:r>
              <a:rPr lang="en-US" altLang="en-US" dirty="0"/>
              <a:t>Neutral phase… the pastor who feels in limbo phase after finishing and before restarting. Disorientation is good because it allows reworking of new rhythms and disciplines for the future. Bridges says this is a really important phase. Don’t rush it.</a:t>
            </a:r>
          </a:p>
          <a:p>
            <a:pPr marL="228600" indent="-228600">
              <a:buAutoNum type="arabicPeriod"/>
            </a:pPr>
            <a:r>
              <a:rPr lang="en-US" altLang="en-US" dirty="0"/>
              <a:t>Adjusting to the new realities…</a:t>
            </a:r>
          </a:p>
          <a:p>
            <a:pPr marL="228600" indent="-228600">
              <a:buAutoNum type="arabicPeriod"/>
            </a:pPr>
            <a:r>
              <a:rPr lang="en-US" altLang="en-US" dirty="0"/>
              <a:t>Investing emotionally in the new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7A009B04-1003-41A5-AB41-BC88E6C4ED34}"/>
              </a:ext>
            </a:extLst>
          </p:cNvPr>
          <p:cNvSpPr>
            <a:spLocks noGrp="1" noRot="1" noChangeAspect="1" noChangeArrowheads="1" noTextEdit="1"/>
          </p:cNvSpPr>
          <p:nvPr>
            <p:ph type="sldImg"/>
          </p:nvPr>
        </p:nvSpPr>
        <p:spPr>
          <a:xfrm>
            <a:off x="-10356850" y="-5108575"/>
            <a:ext cx="20715288" cy="11652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a:extLst>
              <a:ext uri="{FF2B5EF4-FFF2-40B4-BE49-F238E27FC236}">
                <a16:creationId xmlns:a16="http://schemas.microsoft.com/office/drawing/2014/main" id="{49A76E7C-5CDB-4DDA-95C0-32FE4F917053}"/>
              </a:ext>
            </a:extLst>
          </p:cNvPr>
          <p:cNvSpPr>
            <a:spLocks noGrp="1" noChangeArrowheads="1"/>
          </p:cNvSpPr>
          <p:nvPr>
            <p:ph type="body" idx="1"/>
          </p:nvPr>
        </p:nvSpPr>
        <p:spPr>
          <a:xfrm>
            <a:off x="714375" y="4487863"/>
            <a:ext cx="5718175" cy="424973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Transition looks really different for different people.</a:t>
            </a:r>
          </a:p>
          <a:p>
            <a:r>
              <a:rPr lang="en-US" altLang="en-US" dirty="0"/>
              <a:t>Draw a vertical line through this diagram at any point and it shows: </a:t>
            </a:r>
          </a:p>
          <a:p>
            <a:r>
              <a:rPr lang="en-US" altLang="en-US" dirty="0"/>
              <a:t>Managing change means there will be people at different stages at any one point in time. Those who continue to resist. Those who simply need more time, encouragement, vision etc. Those who wonder why haven’t moved right on already!</a:t>
            </a:r>
          </a:p>
          <a:p>
            <a:r>
              <a:rPr lang="en-US" altLang="en-US" dirty="0"/>
              <a:t>Remembering the need to tend to the emotional ‘grey’ times.</a:t>
            </a:r>
          </a:p>
          <a:p>
            <a:endParaRPr lang="en-US" altLang="en-US" dirty="0"/>
          </a:p>
          <a:p>
            <a:endParaRPr lang="en-US" altLang="en-US" dirty="0"/>
          </a:p>
          <a:p>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92A94928-C0F6-4556-B652-ECBAD3B31A26}"/>
              </a:ext>
            </a:extLst>
          </p:cNvPr>
          <p:cNvSpPr>
            <a:spLocks noGrp="1" noRot="1" noChangeAspect="1" noChangeArrowheads="1" noTextEdit="1"/>
          </p:cNvSpPr>
          <p:nvPr>
            <p:ph type="sldImg"/>
          </p:nvPr>
        </p:nvSpPr>
        <p:spPr>
          <a:xfrm>
            <a:off x="-11583988" y="-5821363"/>
            <a:ext cx="23169563" cy="1303337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a:extLst>
              <a:ext uri="{FF2B5EF4-FFF2-40B4-BE49-F238E27FC236}">
                <a16:creationId xmlns:a16="http://schemas.microsoft.com/office/drawing/2014/main" id="{B441CA0F-7420-4263-8D42-8F94EAE901D6}"/>
              </a:ext>
            </a:extLst>
          </p:cNvPr>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A2DA3FC3-2443-4177-BD02-5732BD0C2BB0}"/>
              </a:ext>
            </a:extLst>
          </p:cNvPr>
          <p:cNvSpPr>
            <a:spLocks noGrp="1" noRot="1" noChangeAspect="1" noChangeArrowheads="1" noTextEdit="1"/>
          </p:cNvSpPr>
          <p:nvPr>
            <p:ph type="sldImg"/>
          </p:nvPr>
        </p:nvSpPr>
        <p:spPr>
          <a:xfrm>
            <a:off x="425450" y="717550"/>
            <a:ext cx="6299200" cy="3543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a:extLst>
              <a:ext uri="{FF2B5EF4-FFF2-40B4-BE49-F238E27FC236}">
                <a16:creationId xmlns:a16="http://schemas.microsoft.com/office/drawing/2014/main" id="{2E283492-9DF4-4AAB-9E8B-88DB3768FF05}"/>
              </a:ext>
            </a:extLst>
          </p:cNvPr>
          <p:cNvSpPr>
            <a:spLocks noGrp="1" noChangeArrowheads="1"/>
          </p:cNvSpPr>
          <p:nvPr>
            <p:ph type="body" idx="1"/>
          </p:nvPr>
        </p:nvSpPr>
        <p:spPr>
          <a:xfrm>
            <a:off x="714375" y="4487863"/>
            <a:ext cx="5719763" cy="42529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Tim skipped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9863" y="1060450"/>
            <a:ext cx="8640762" cy="2255838"/>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439863" y="3403600"/>
            <a:ext cx="8640762"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9">
            <a:extLst>
              <a:ext uri="{FF2B5EF4-FFF2-40B4-BE49-F238E27FC236}">
                <a16:creationId xmlns:a16="http://schemas.microsoft.com/office/drawing/2014/main" id="{965DA801-6481-420A-BC90-594A6DA165E2}"/>
              </a:ext>
            </a:extLst>
          </p:cNvPr>
          <p:cNvSpPr>
            <a:spLocks noGrp="1" noChangeArrowheads="1"/>
          </p:cNvSpPr>
          <p:nvPr>
            <p:ph type="sldNum" idx="10"/>
          </p:nvPr>
        </p:nvSpPr>
        <p:spPr>
          <a:ln/>
        </p:spPr>
        <p:txBody>
          <a:bodyPr/>
          <a:lstStyle>
            <a:lvl1pPr>
              <a:defRPr/>
            </a:lvl1pPr>
          </a:lstStyle>
          <a:p>
            <a:pPr>
              <a:defRPr/>
            </a:pPr>
            <a:fld id="{1843DF17-66CD-491F-9B7A-00BA36091B08}" type="slidenum">
              <a:rPr lang="en-US" altLang="en-US"/>
              <a:pPr>
                <a:defRPr/>
              </a:pPr>
              <a:t>‹#›</a:t>
            </a:fld>
            <a:endParaRPr lang="en-US" altLang="en-US"/>
          </a:p>
        </p:txBody>
      </p:sp>
    </p:spTree>
    <p:extLst>
      <p:ext uri="{BB962C8B-B14F-4D97-AF65-F5344CB8AC3E}">
        <p14:creationId xmlns:p14="http://schemas.microsoft.com/office/powerpoint/2010/main" val="328098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9">
            <a:extLst>
              <a:ext uri="{FF2B5EF4-FFF2-40B4-BE49-F238E27FC236}">
                <a16:creationId xmlns:a16="http://schemas.microsoft.com/office/drawing/2014/main" id="{38A2A696-5362-4232-A8BB-B708EEB377DD}"/>
              </a:ext>
            </a:extLst>
          </p:cNvPr>
          <p:cNvSpPr>
            <a:spLocks noGrp="1" noChangeArrowheads="1"/>
          </p:cNvSpPr>
          <p:nvPr>
            <p:ph type="sldNum" idx="10"/>
          </p:nvPr>
        </p:nvSpPr>
        <p:spPr>
          <a:ln/>
        </p:spPr>
        <p:txBody>
          <a:bodyPr/>
          <a:lstStyle>
            <a:lvl1pPr>
              <a:defRPr/>
            </a:lvl1pPr>
          </a:lstStyle>
          <a:p>
            <a:pPr>
              <a:defRPr/>
            </a:pPr>
            <a:fld id="{D5212B7A-CF04-4490-91B8-D536F79B9100}" type="slidenum">
              <a:rPr lang="en-US" altLang="en-US"/>
              <a:pPr>
                <a:defRPr/>
              </a:pPr>
              <a:t>‹#›</a:t>
            </a:fld>
            <a:endParaRPr lang="en-US" altLang="en-US"/>
          </a:p>
        </p:txBody>
      </p:sp>
    </p:spTree>
    <p:extLst>
      <p:ext uri="{BB962C8B-B14F-4D97-AF65-F5344CB8AC3E}">
        <p14:creationId xmlns:p14="http://schemas.microsoft.com/office/powerpoint/2010/main" val="299528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7263" y="179388"/>
            <a:ext cx="2581275" cy="55784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0263" y="179388"/>
            <a:ext cx="7594600" cy="5578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9">
            <a:extLst>
              <a:ext uri="{FF2B5EF4-FFF2-40B4-BE49-F238E27FC236}">
                <a16:creationId xmlns:a16="http://schemas.microsoft.com/office/drawing/2014/main" id="{E10BBCAD-7897-4003-A0BF-5BDF29B5698C}"/>
              </a:ext>
            </a:extLst>
          </p:cNvPr>
          <p:cNvSpPr>
            <a:spLocks noGrp="1" noChangeArrowheads="1"/>
          </p:cNvSpPr>
          <p:nvPr>
            <p:ph type="sldNum" idx="10"/>
          </p:nvPr>
        </p:nvSpPr>
        <p:spPr>
          <a:ln/>
        </p:spPr>
        <p:txBody>
          <a:bodyPr/>
          <a:lstStyle>
            <a:lvl1pPr>
              <a:defRPr/>
            </a:lvl1pPr>
          </a:lstStyle>
          <a:p>
            <a:pPr>
              <a:defRPr/>
            </a:pPr>
            <a:fld id="{7677648A-D230-436B-AF87-4EDF3E92D36D}" type="slidenum">
              <a:rPr lang="en-US" altLang="en-US"/>
              <a:pPr>
                <a:defRPr/>
              </a:pPr>
              <a:t>‹#›</a:t>
            </a:fld>
            <a:endParaRPr lang="en-US" altLang="en-US"/>
          </a:p>
        </p:txBody>
      </p:sp>
    </p:spTree>
    <p:extLst>
      <p:ext uri="{BB962C8B-B14F-4D97-AF65-F5344CB8AC3E}">
        <p14:creationId xmlns:p14="http://schemas.microsoft.com/office/powerpoint/2010/main" val="177535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0263" y="179388"/>
            <a:ext cx="9788525" cy="1077912"/>
          </a:xfrm>
        </p:spPr>
        <p:txBody>
          <a:bodyPr/>
          <a:lstStyle/>
          <a:p>
            <a:r>
              <a:rPr lang="en-US"/>
              <a:t>Click to edit Master title style</a:t>
            </a:r>
            <a:endParaRPr lang="en-AU"/>
          </a:p>
        </p:txBody>
      </p:sp>
      <p:sp>
        <p:nvSpPr>
          <p:cNvPr id="3" name="Rectangle 9">
            <a:extLst>
              <a:ext uri="{FF2B5EF4-FFF2-40B4-BE49-F238E27FC236}">
                <a16:creationId xmlns:a16="http://schemas.microsoft.com/office/drawing/2014/main" id="{CA5547CD-B675-4C6B-AFAF-8A799EC1FB11}"/>
              </a:ext>
            </a:extLst>
          </p:cNvPr>
          <p:cNvSpPr>
            <a:spLocks noGrp="1" noChangeArrowheads="1"/>
          </p:cNvSpPr>
          <p:nvPr>
            <p:ph type="sldNum" idx="10"/>
          </p:nvPr>
        </p:nvSpPr>
        <p:spPr>
          <a:ln/>
        </p:spPr>
        <p:txBody>
          <a:bodyPr/>
          <a:lstStyle>
            <a:lvl1pPr>
              <a:defRPr/>
            </a:lvl1pPr>
          </a:lstStyle>
          <a:p>
            <a:pPr>
              <a:defRPr/>
            </a:pPr>
            <a:fld id="{000D13B2-F94F-4BCA-9EA8-CDB2BA466041}" type="slidenum">
              <a:rPr lang="en-US" altLang="en-US"/>
              <a:pPr>
                <a:defRPr/>
              </a:pPr>
              <a:t>‹#›</a:t>
            </a:fld>
            <a:endParaRPr lang="en-US" altLang="en-US"/>
          </a:p>
        </p:txBody>
      </p:sp>
    </p:spTree>
    <p:extLst>
      <p:ext uri="{BB962C8B-B14F-4D97-AF65-F5344CB8AC3E}">
        <p14:creationId xmlns:p14="http://schemas.microsoft.com/office/powerpoint/2010/main" val="73077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9">
            <a:extLst>
              <a:ext uri="{FF2B5EF4-FFF2-40B4-BE49-F238E27FC236}">
                <a16:creationId xmlns:a16="http://schemas.microsoft.com/office/drawing/2014/main" id="{FEC51570-2481-478C-9FC3-CBBCDD4EFE1C}"/>
              </a:ext>
            </a:extLst>
          </p:cNvPr>
          <p:cNvSpPr>
            <a:spLocks noGrp="1" noChangeArrowheads="1"/>
          </p:cNvSpPr>
          <p:nvPr>
            <p:ph type="sldNum" idx="10"/>
          </p:nvPr>
        </p:nvSpPr>
        <p:spPr>
          <a:ln/>
        </p:spPr>
        <p:txBody>
          <a:bodyPr/>
          <a:lstStyle>
            <a:lvl1pPr>
              <a:defRPr/>
            </a:lvl1pPr>
          </a:lstStyle>
          <a:p>
            <a:pPr>
              <a:defRPr/>
            </a:pPr>
            <a:fld id="{E2835320-D8A0-4037-9921-99D2FA0D1F4A}" type="slidenum">
              <a:rPr lang="en-US" altLang="en-US"/>
              <a:pPr>
                <a:defRPr/>
              </a:pPr>
              <a:t>‹#›</a:t>
            </a:fld>
            <a:endParaRPr lang="en-US" altLang="en-US"/>
          </a:p>
        </p:txBody>
      </p:sp>
    </p:spTree>
    <p:extLst>
      <p:ext uri="{BB962C8B-B14F-4D97-AF65-F5344CB8AC3E}">
        <p14:creationId xmlns:p14="http://schemas.microsoft.com/office/powerpoint/2010/main" val="380389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5813" y="1616075"/>
            <a:ext cx="9936162" cy="2695575"/>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785813" y="4337050"/>
            <a:ext cx="9936162"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9">
            <a:extLst>
              <a:ext uri="{FF2B5EF4-FFF2-40B4-BE49-F238E27FC236}">
                <a16:creationId xmlns:a16="http://schemas.microsoft.com/office/drawing/2014/main" id="{49134C7C-C6F3-4429-82E6-736AC5B8B2D7}"/>
              </a:ext>
            </a:extLst>
          </p:cNvPr>
          <p:cNvSpPr>
            <a:spLocks noGrp="1" noChangeArrowheads="1"/>
          </p:cNvSpPr>
          <p:nvPr>
            <p:ph type="sldNum" idx="10"/>
          </p:nvPr>
        </p:nvSpPr>
        <p:spPr>
          <a:ln/>
        </p:spPr>
        <p:txBody>
          <a:bodyPr/>
          <a:lstStyle>
            <a:lvl1pPr>
              <a:defRPr/>
            </a:lvl1pPr>
          </a:lstStyle>
          <a:p>
            <a:pPr>
              <a:defRPr/>
            </a:pPr>
            <a:fld id="{A5BE034D-5430-4E37-9934-3EB45AFE0FB8}" type="slidenum">
              <a:rPr lang="en-US" altLang="en-US"/>
              <a:pPr>
                <a:defRPr/>
              </a:pPr>
              <a:t>‹#›</a:t>
            </a:fld>
            <a:endParaRPr lang="en-US" altLang="en-US"/>
          </a:p>
        </p:txBody>
      </p:sp>
    </p:spTree>
    <p:extLst>
      <p:ext uri="{BB962C8B-B14F-4D97-AF65-F5344CB8AC3E}">
        <p14:creationId xmlns:p14="http://schemas.microsoft.com/office/powerpoint/2010/main" val="175230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0263" y="1482725"/>
            <a:ext cx="5087937" cy="4275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70600" y="1482725"/>
            <a:ext cx="5087938" cy="4275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9">
            <a:extLst>
              <a:ext uri="{FF2B5EF4-FFF2-40B4-BE49-F238E27FC236}">
                <a16:creationId xmlns:a16="http://schemas.microsoft.com/office/drawing/2014/main" id="{08E379E7-64A9-46B5-83F2-1A204B4EE913}"/>
              </a:ext>
            </a:extLst>
          </p:cNvPr>
          <p:cNvSpPr>
            <a:spLocks noGrp="1" noChangeArrowheads="1"/>
          </p:cNvSpPr>
          <p:nvPr>
            <p:ph type="sldNum" idx="10"/>
          </p:nvPr>
        </p:nvSpPr>
        <p:spPr>
          <a:ln/>
        </p:spPr>
        <p:txBody>
          <a:bodyPr/>
          <a:lstStyle>
            <a:lvl1pPr>
              <a:defRPr/>
            </a:lvl1pPr>
          </a:lstStyle>
          <a:p>
            <a:pPr>
              <a:defRPr/>
            </a:pPr>
            <a:fld id="{003FC1D9-878D-4175-B3BB-AF5AE968567D}" type="slidenum">
              <a:rPr lang="en-US" altLang="en-US"/>
              <a:pPr>
                <a:defRPr/>
              </a:pPr>
              <a:t>‹#›</a:t>
            </a:fld>
            <a:endParaRPr lang="en-US" altLang="en-US"/>
          </a:p>
        </p:txBody>
      </p:sp>
    </p:spTree>
    <p:extLst>
      <p:ext uri="{BB962C8B-B14F-4D97-AF65-F5344CB8AC3E}">
        <p14:creationId xmlns:p14="http://schemas.microsoft.com/office/powerpoint/2010/main" val="250755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3750" y="344488"/>
            <a:ext cx="9936163" cy="1252537"/>
          </a:xfrm>
        </p:spPr>
        <p:txBody>
          <a:bodyPr/>
          <a:lstStyle/>
          <a:p>
            <a:r>
              <a:rPr lang="en-US"/>
              <a:t>Click to edit Master title style</a:t>
            </a:r>
            <a:endParaRPr lang="en-AU"/>
          </a:p>
        </p:txBody>
      </p:sp>
      <p:sp>
        <p:nvSpPr>
          <p:cNvPr id="3" name="Text Placeholder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93750" y="2366963"/>
            <a:ext cx="4873625" cy="3481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832475" y="1589088"/>
            <a:ext cx="4897438"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32475" y="2366963"/>
            <a:ext cx="4897438" cy="3481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9">
            <a:extLst>
              <a:ext uri="{FF2B5EF4-FFF2-40B4-BE49-F238E27FC236}">
                <a16:creationId xmlns:a16="http://schemas.microsoft.com/office/drawing/2014/main" id="{E7AB3FB5-B6B0-4A0B-B1DB-C24CAB1F8DBF}"/>
              </a:ext>
            </a:extLst>
          </p:cNvPr>
          <p:cNvSpPr>
            <a:spLocks noGrp="1" noChangeArrowheads="1"/>
          </p:cNvSpPr>
          <p:nvPr>
            <p:ph type="sldNum" idx="10"/>
          </p:nvPr>
        </p:nvSpPr>
        <p:spPr>
          <a:ln/>
        </p:spPr>
        <p:txBody>
          <a:bodyPr/>
          <a:lstStyle>
            <a:lvl1pPr>
              <a:defRPr/>
            </a:lvl1pPr>
          </a:lstStyle>
          <a:p>
            <a:pPr>
              <a:defRPr/>
            </a:pPr>
            <a:fld id="{D2CCE22F-89DA-4B69-AEAA-6C4F3CAD67E2}" type="slidenum">
              <a:rPr lang="en-US" altLang="en-US"/>
              <a:pPr>
                <a:defRPr/>
              </a:pPr>
              <a:t>‹#›</a:t>
            </a:fld>
            <a:endParaRPr lang="en-US" altLang="en-US"/>
          </a:p>
        </p:txBody>
      </p:sp>
    </p:spTree>
    <p:extLst>
      <p:ext uri="{BB962C8B-B14F-4D97-AF65-F5344CB8AC3E}">
        <p14:creationId xmlns:p14="http://schemas.microsoft.com/office/powerpoint/2010/main" val="348916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9">
            <a:extLst>
              <a:ext uri="{FF2B5EF4-FFF2-40B4-BE49-F238E27FC236}">
                <a16:creationId xmlns:a16="http://schemas.microsoft.com/office/drawing/2014/main" id="{81A1F8D2-A6E0-4A31-95DD-9644B2066777}"/>
              </a:ext>
            </a:extLst>
          </p:cNvPr>
          <p:cNvSpPr>
            <a:spLocks noGrp="1" noChangeArrowheads="1"/>
          </p:cNvSpPr>
          <p:nvPr>
            <p:ph type="sldNum" idx="10"/>
          </p:nvPr>
        </p:nvSpPr>
        <p:spPr>
          <a:ln/>
        </p:spPr>
        <p:txBody>
          <a:bodyPr/>
          <a:lstStyle>
            <a:lvl1pPr>
              <a:defRPr/>
            </a:lvl1pPr>
          </a:lstStyle>
          <a:p>
            <a:pPr>
              <a:defRPr/>
            </a:pPr>
            <a:fld id="{87028B10-C2B0-48BB-9BD0-1509F9C0EF7A}" type="slidenum">
              <a:rPr lang="en-US" altLang="en-US"/>
              <a:pPr>
                <a:defRPr/>
              </a:pPr>
              <a:t>‹#›</a:t>
            </a:fld>
            <a:endParaRPr lang="en-US" altLang="en-US"/>
          </a:p>
        </p:txBody>
      </p:sp>
    </p:spTree>
    <p:extLst>
      <p:ext uri="{BB962C8B-B14F-4D97-AF65-F5344CB8AC3E}">
        <p14:creationId xmlns:p14="http://schemas.microsoft.com/office/powerpoint/2010/main" val="37263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0DE6041-EBA5-4CA0-A970-ECC937DA5E47}"/>
              </a:ext>
            </a:extLst>
          </p:cNvPr>
          <p:cNvSpPr>
            <a:spLocks noGrp="1" noChangeArrowheads="1"/>
          </p:cNvSpPr>
          <p:nvPr>
            <p:ph type="sldNum" idx="10"/>
          </p:nvPr>
        </p:nvSpPr>
        <p:spPr>
          <a:ln/>
        </p:spPr>
        <p:txBody>
          <a:bodyPr/>
          <a:lstStyle>
            <a:lvl1pPr>
              <a:defRPr/>
            </a:lvl1pPr>
          </a:lstStyle>
          <a:p>
            <a:pPr>
              <a:defRPr/>
            </a:pPr>
            <a:fld id="{BE061DED-99F4-488D-ABFF-8C2068D1F732}" type="slidenum">
              <a:rPr lang="en-US" altLang="en-US"/>
              <a:pPr>
                <a:defRPr/>
              </a:pPr>
              <a:t>‹#›</a:t>
            </a:fld>
            <a:endParaRPr lang="en-US" altLang="en-US"/>
          </a:p>
        </p:txBody>
      </p:sp>
    </p:spTree>
    <p:extLst>
      <p:ext uri="{BB962C8B-B14F-4D97-AF65-F5344CB8AC3E}">
        <p14:creationId xmlns:p14="http://schemas.microsoft.com/office/powerpoint/2010/main" val="198215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750" y="431800"/>
            <a:ext cx="3714750" cy="1512888"/>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4897438"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793750" y="1944688"/>
            <a:ext cx="3714750"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9">
            <a:extLst>
              <a:ext uri="{FF2B5EF4-FFF2-40B4-BE49-F238E27FC236}">
                <a16:creationId xmlns:a16="http://schemas.microsoft.com/office/drawing/2014/main" id="{55513689-0C1C-43EB-9CF5-015C4608CF20}"/>
              </a:ext>
            </a:extLst>
          </p:cNvPr>
          <p:cNvSpPr>
            <a:spLocks noGrp="1" noChangeArrowheads="1"/>
          </p:cNvSpPr>
          <p:nvPr>
            <p:ph type="sldNum" idx="10"/>
          </p:nvPr>
        </p:nvSpPr>
        <p:spPr>
          <a:ln/>
        </p:spPr>
        <p:txBody>
          <a:bodyPr/>
          <a:lstStyle>
            <a:lvl1pPr>
              <a:defRPr/>
            </a:lvl1pPr>
          </a:lstStyle>
          <a:p>
            <a:pPr>
              <a:defRPr/>
            </a:pPr>
            <a:fld id="{C0C30A62-379C-4844-9F8F-56A808E3EA6F}" type="slidenum">
              <a:rPr lang="en-US" altLang="en-US"/>
              <a:pPr>
                <a:defRPr/>
              </a:pPr>
              <a:t>‹#›</a:t>
            </a:fld>
            <a:endParaRPr lang="en-US" altLang="en-US"/>
          </a:p>
        </p:txBody>
      </p:sp>
    </p:spTree>
    <p:extLst>
      <p:ext uri="{BB962C8B-B14F-4D97-AF65-F5344CB8AC3E}">
        <p14:creationId xmlns:p14="http://schemas.microsoft.com/office/powerpoint/2010/main" val="420909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750" y="431800"/>
            <a:ext cx="3714750" cy="1512888"/>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4897438"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793750" y="1944688"/>
            <a:ext cx="3714750"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9">
            <a:extLst>
              <a:ext uri="{FF2B5EF4-FFF2-40B4-BE49-F238E27FC236}">
                <a16:creationId xmlns:a16="http://schemas.microsoft.com/office/drawing/2014/main" id="{D235F739-AED7-424A-8715-512DDC320732}"/>
              </a:ext>
            </a:extLst>
          </p:cNvPr>
          <p:cNvSpPr>
            <a:spLocks noGrp="1" noChangeArrowheads="1"/>
          </p:cNvSpPr>
          <p:nvPr>
            <p:ph type="sldNum" idx="10"/>
          </p:nvPr>
        </p:nvSpPr>
        <p:spPr>
          <a:ln/>
        </p:spPr>
        <p:txBody>
          <a:bodyPr/>
          <a:lstStyle>
            <a:lvl1pPr>
              <a:defRPr/>
            </a:lvl1pPr>
          </a:lstStyle>
          <a:p>
            <a:pPr>
              <a:defRPr/>
            </a:pPr>
            <a:fld id="{99C41E6C-2F29-40C0-9084-A78A6D78505D}" type="slidenum">
              <a:rPr lang="en-US" altLang="en-US"/>
              <a:pPr>
                <a:defRPr/>
              </a:pPr>
              <a:t>‹#›</a:t>
            </a:fld>
            <a:endParaRPr lang="en-US" altLang="en-US"/>
          </a:p>
        </p:txBody>
      </p:sp>
    </p:spTree>
    <p:extLst>
      <p:ext uri="{BB962C8B-B14F-4D97-AF65-F5344CB8AC3E}">
        <p14:creationId xmlns:p14="http://schemas.microsoft.com/office/powerpoint/2010/main" val="38747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79BDDD-3BD7-47A9-9EA3-3C5561F33E87}"/>
              </a:ext>
            </a:extLst>
          </p:cNvPr>
          <p:cNvSpPr>
            <a:spLocks noChangeArrowheads="1"/>
          </p:cNvSpPr>
          <p:nvPr/>
        </p:nvSpPr>
        <p:spPr bwMode="auto">
          <a:xfrm>
            <a:off x="539750" y="0"/>
            <a:ext cx="10980738" cy="1108075"/>
          </a:xfrm>
          <a:prstGeom prst="rect">
            <a:avLst/>
          </a:prstGeom>
          <a:solidFill>
            <a:srgbClr val="166A6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1027" name="Rectangle 2">
            <a:extLst>
              <a:ext uri="{FF2B5EF4-FFF2-40B4-BE49-F238E27FC236}">
                <a16:creationId xmlns:a16="http://schemas.microsoft.com/office/drawing/2014/main" id="{6444229E-1396-4F5B-8A1F-EF074BA8EE61}"/>
              </a:ext>
            </a:extLst>
          </p:cNvPr>
          <p:cNvSpPr>
            <a:spLocks noChangeArrowheads="1"/>
          </p:cNvSpPr>
          <p:nvPr/>
        </p:nvSpPr>
        <p:spPr bwMode="auto">
          <a:xfrm>
            <a:off x="0" y="0"/>
            <a:ext cx="539750" cy="6480175"/>
          </a:xfrm>
          <a:prstGeom prst="rect">
            <a:avLst/>
          </a:prstGeom>
          <a:gradFill rotWithShape="0">
            <a:gsLst>
              <a:gs pos="0">
                <a:srgbClr val="FFFFFF"/>
              </a:gs>
              <a:gs pos="100000">
                <a:srgbClr val="336699"/>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1028" name="Line 3">
            <a:extLst>
              <a:ext uri="{FF2B5EF4-FFF2-40B4-BE49-F238E27FC236}">
                <a16:creationId xmlns:a16="http://schemas.microsoft.com/office/drawing/2014/main" id="{C4086767-18B4-4642-9502-0B92ED5981ED}"/>
              </a:ext>
            </a:extLst>
          </p:cNvPr>
          <p:cNvSpPr>
            <a:spLocks noChangeShapeType="1"/>
          </p:cNvSpPr>
          <p:nvPr/>
        </p:nvSpPr>
        <p:spPr bwMode="auto">
          <a:xfrm>
            <a:off x="0" y="1104900"/>
            <a:ext cx="11520488" cy="1588"/>
          </a:xfrm>
          <a:prstGeom prst="line">
            <a:avLst/>
          </a:prstGeom>
          <a:noFill/>
          <a:ln w="25560">
            <a:solidFill>
              <a:srgbClr val="A98A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1029" name="Rectangle 4">
            <a:extLst>
              <a:ext uri="{FF2B5EF4-FFF2-40B4-BE49-F238E27FC236}">
                <a16:creationId xmlns:a16="http://schemas.microsoft.com/office/drawing/2014/main" id="{D388CCB0-B9D7-4255-8ADB-74879069A973}"/>
              </a:ext>
            </a:extLst>
          </p:cNvPr>
          <p:cNvSpPr>
            <a:spLocks noChangeArrowheads="1"/>
          </p:cNvSpPr>
          <p:nvPr/>
        </p:nvSpPr>
        <p:spPr bwMode="auto">
          <a:xfrm>
            <a:off x="0" y="0"/>
            <a:ext cx="539750" cy="1104900"/>
          </a:xfrm>
          <a:prstGeom prst="rect">
            <a:avLst/>
          </a:prstGeom>
          <a:solidFill>
            <a:srgbClr val="A98A4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1030" name="Rectangle 5">
            <a:extLst>
              <a:ext uri="{FF2B5EF4-FFF2-40B4-BE49-F238E27FC236}">
                <a16:creationId xmlns:a16="http://schemas.microsoft.com/office/drawing/2014/main" id="{AAFB51F4-7A64-4861-BBE3-C20D9994A51C}"/>
              </a:ext>
            </a:extLst>
          </p:cNvPr>
          <p:cNvSpPr>
            <a:spLocks noGrp="1" noChangeArrowheads="1"/>
          </p:cNvSpPr>
          <p:nvPr>
            <p:ph type="title"/>
          </p:nvPr>
        </p:nvSpPr>
        <p:spPr bwMode="auto">
          <a:xfrm>
            <a:off x="830263" y="179388"/>
            <a:ext cx="9788525"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31" name="Rectangle 6">
            <a:extLst>
              <a:ext uri="{FF2B5EF4-FFF2-40B4-BE49-F238E27FC236}">
                <a16:creationId xmlns:a16="http://schemas.microsoft.com/office/drawing/2014/main" id="{1D61A343-F85B-4A98-A08E-4DD33A5428D7}"/>
              </a:ext>
            </a:extLst>
          </p:cNvPr>
          <p:cNvSpPr>
            <a:spLocks noGrp="1" noChangeArrowheads="1"/>
          </p:cNvSpPr>
          <p:nvPr>
            <p:ph type="body" idx="1"/>
          </p:nvPr>
        </p:nvSpPr>
        <p:spPr bwMode="auto">
          <a:xfrm>
            <a:off x="830263" y="1482725"/>
            <a:ext cx="10328275" cy="427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32" name="Text Box 7">
            <a:extLst>
              <a:ext uri="{FF2B5EF4-FFF2-40B4-BE49-F238E27FC236}">
                <a16:creationId xmlns:a16="http://schemas.microsoft.com/office/drawing/2014/main" id="{E8F77CB6-8957-4E1F-9C88-03A634F1DFE2}"/>
              </a:ext>
            </a:extLst>
          </p:cNvPr>
          <p:cNvSpPr txBox="1">
            <a:spLocks noChangeArrowheads="1"/>
          </p:cNvSpPr>
          <p:nvPr/>
        </p:nvSpPr>
        <p:spPr bwMode="auto">
          <a:xfrm>
            <a:off x="863600" y="5903913"/>
            <a:ext cx="24003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1033" name="Text Box 8">
            <a:extLst>
              <a:ext uri="{FF2B5EF4-FFF2-40B4-BE49-F238E27FC236}">
                <a16:creationId xmlns:a16="http://schemas.microsoft.com/office/drawing/2014/main" id="{23D00E8D-F44F-41B3-94B5-B9FA235A1449}"/>
              </a:ext>
            </a:extLst>
          </p:cNvPr>
          <p:cNvSpPr txBox="1">
            <a:spLocks noChangeArrowheads="1"/>
          </p:cNvSpPr>
          <p:nvPr/>
        </p:nvSpPr>
        <p:spPr bwMode="auto">
          <a:xfrm>
            <a:off x="3935413" y="5903913"/>
            <a:ext cx="36480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2" name="Rectangle 9">
            <a:extLst>
              <a:ext uri="{FF2B5EF4-FFF2-40B4-BE49-F238E27FC236}">
                <a16:creationId xmlns:a16="http://schemas.microsoft.com/office/drawing/2014/main" id="{867498CB-72A8-47C0-ADE1-4A6BD333D231}"/>
              </a:ext>
            </a:extLst>
          </p:cNvPr>
          <p:cNvSpPr>
            <a:spLocks noGrp="1" noChangeArrowheads="1"/>
          </p:cNvSpPr>
          <p:nvPr>
            <p:ph type="sldNum"/>
          </p:nvPr>
        </p:nvSpPr>
        <p:spPr bwMode="auto">
          <a:xfrm>
            <a:off x="8255000" y="5903913"/>
            <a:ext cx="239712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12A7FCE6-9B40-437D-9D42-0EB8758222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1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100" b="1">
          <a:solidFill>
            <a:srgbClr val="FFFF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763"/>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49263" rtl="0" eaLnBrk="0" fontAlgn="base" hangingPunct="0">
        <a:spcBef>
          <a:spcPts val="663"/>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2pPr>
      <a:lvl3pPr marL="1143000" indent="-228600" algn="l" defTabSz="449263" rtl="0" eaLnBrk="0" fontAlgn="base" hangingPunct="0">
        <a:spcBef>
          <a:spcPts val="563"/>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3pPr>
      <a:lvl4pPr marL="1600200" indent="-228600" algn="l" defTabSz="449263" rtl="0" eaLnBrk="0" fontAlgn="base" hangingPunct="0">
        <a:spcBef>
          <a:spcPts val="475"/>
        </a:spcBef>
        <a:spcAft>
          <a:spcPct val="0"/>
        </a:spcAft>
        <a:buClr>
          <a:srgbClr val="000000"/>
        </a:buClr>
        <a:buSzPct val="100000"/>
        <a:buFont typeface="Times New Roman" panose="02020603050405020304" pitchFamily="18" charset="0"/>
        <a:defRPr sz="1900" kern="1200">
          <a:solidFill>
            <a:srgbClr val="000000"/>
          </a:solidFill>
          <a:latin typeface="+mn-lt"/>
          <a:ea typeface="+mn-ea"/>
          <a:cs typeface="+mn-cs"/>
        </a:defRPr>
      </a:lvl4pPr>
      <a:lvl5pPr marL="2057400" indent="-228600" algn="l" defTabSz="449263" rtl="0" eaLnBrk="0" fontAlgn="base" hangingPunct="0">
        <a:spcBef>
          <a:spcPts val="475"/>
        </a:spcBef>
        <a:spcAft>
          <a:spcPct val="0"/>
        </a:spcAft>
        <a:buClr>
          <a:srgbClr val="000000"/>
        </a:buClr>
        <a:buSzPct val="100000"/>
        <a:buFont typeface="Times New Roman" panose="02020603050405020304" pitchFamily="18" charset="0"/>
        <a:defRPr sz="19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EA1741D0-1555-47E9-B0A2-320D49BBF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9" y="0"/>
            <a:ext cx="11539538"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2">
            <a:extLst>
              <a:ext uri="{FF2B5EF4-FFF2-40B4-BE49-F238E27FC236}">
                <a16:creationId xmlns:a16="http://schemas.microsoft.com/office/drawing/2014/main" id="{72A0A2CE-2089-4C06-8266-AAE7DF6EC6BA}"/>
              </a:ext>
            </a:extLst>
          </p:cNvPr>
          <p:cNvSpPr txBox="1">
            <a:spLocks noChangeArrowheads="1"/>
          </p:cNvSpPr>
          <p:nvPr/>
        </p:nvSpPr>
        <p:spPr bwMode="auto">
          <a:xfrm>
            <a:off x="1584325" y="215900"/>
            <a:ext cx="8496300"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ea typeface="Microsoft YaHei" panose="020B0503020204020204" pitchFamily="34" charset="-122"/>
              </a:defRPr>
            </a:lvl1pPr>
            <a:lvl2pPr>
              <a:spcBef>
                <a:spcPts val="6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Arial" panose="020B0604020202020204" pitchFamily="34" charset="0"/>
                <a:ea typeface="Microsoft YaHei" panose="020B0503020204020204" pitchFamily="34" charset="-122"/>
              </a:defRPr>
            </a:lvl2pPr>
            <a:lvl3pPr>
              <a:spcBef>
                <a:spcPts val="5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4pPr>
            <a:lvl5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en-US" altLang="en-US" sz="5400" b="1">
                <a:solidFill>
                  <a:srgbClr val="FFFFFF"/>
                </a:solidFill>
              </a:rPr>
              <a:t>Change and Transition</a:t>
            </a:r>
          </a:p>
        </p:txBody>
      </p:sp>
      <p:sp>
        <p:nvSpPr>
          <p:cNvPr id="3076" name="Line 3">
            <a:extLst>
              <a:ext uri="{FF2B5EF4-FFF2-40B4-BE49-F238E27FC236}">
                <a16:creationId xmlns:a16="http://schemas.microsoft.com/office/drawing/2014/main" id="{A845D62C-83E7-4AAD-A0A5-95359939B7B7}"/>
              </a:ext>
            </a:extLst>
          </p:cNvPr>
          <p:cNvSpPr>
            <a:spLocks noChangeShapeType="1"/>
          </p:cNvSpPr>
          <p:nvPr/>
        </p:nvSpPr>
        <p:spPr bwMode="auto">
          <a:xfrm>
            <a:off x="0" y="6037263"/>
            <a:ext cx="11520488" cy="1587"/>
          </a:xfrm>
          <a:prstGeom prst="line">
            <a:avLst/>
          </a:prstGeom>
          <a:noFill/>
          <a:ln w="38160">
            <a:solidFill>
              <a:srgbClr val="A98A4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3" name="TextBox 2">
            <a:extLst>
              <a:ext uri="{FF2B5EF4-FFF2-40B4-BE49-F238E27FC236}">
                <a16:creationId xmlns:a16="http://schemas.microsoft.com/office/drawing/2014/main" id="{42786A92-52A1-4595-BF12-1ABAE253F994}"/>
              </a:ext>
            </a:extLst>
          </p:cNvPr>
          <p:cNvSpPr txBox="1"/>
          <p:nvPr/>
        </p:nvSpPr>
        <p:spPr>
          <a:xfrm>
            <a:off x="9576668" y="5609445"/>
            <a:ext cx="1942801" cy="338554"/>
          </a:xfrm>
          <a:prstGeom prst="rect">
            <a:avLst/>
          </a:prstGeom>
          <a:noFill/>
        </p:spPr>
        <p:txBody>
          <a:bodyPr wrap="square" rtlCol="0">
            <a:spAutoFit/>
          </a:bodyPr>
          <a:lstStyle/>
          <a:p>
            <a:r>
              <a:rPr lang="en-AU" sz="1600" dirty="0"/>
              <a:t>Tim Dyer   2017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arn(outVertical)">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E7D9032D-D81A-427A-9D0A-0CCDBC95B17E}"/>
              </a:ext>
            </a:extLst>
          </p:cNvPr>
          <p:cNvSpPr>
            <a:spLocks noGrp="1" noChangeArrowheads="1"/>
          </p:cNvSpPr>
          <p:nvPr>
            <p:ph type="title"/>
          </p:nvPr>
        </p:nvSpPr>
        <p:spPr>
          <a:xfrm>
            <a:off x="830263" y="179388"/>
            <a:ext cx="9790112" cy="10795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n-AU" altLang="en-US"/>
              <a:t>Peer to peer leadership coaching</a:t>
            </a:r>
          </a:p>
        </p:txBody>
      </p:sp>
      <p:sp>
        <p:nvSpPr>
          <p:cNvPr id="19459" name="Rectangle 2">
            <a:extLst>
              <a:ext uri="{FF2B5EF4-FFF2-40B4-BE49-F238E27FC236}">
                <a16:creationId xmlns:a16="http://schemas.microsoft.com/office/drawing/2014/main" id="{18024643-0CB5-496A-986C-6340B95988E4}"/>
              </a:ext>
            </a:extLst>
          </p:cNvPr>
          <p:cNvSpPr>
            <a:spLocks noGrp="1" noChangeArrowheads="1"/>
          </p:cNvSpPr>
          <p:nvPr>
            <p:ph type="body" idx="1"/>
          </p:nvPr>
        </p:nvSpPr>
        <p:spPr>
          <a:xfrm>
            <a:off x="830263" y="1482725"/>
            <a:ext cx="10329862" cy="4276725"/>
          </a:xfrm>
        </p:spPr>
        <p:txBody>
          <a:bodyPr/>
          <a:lstStyle/>
          <a:p>
            <a:pPr marL="323850" indent="0">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 pos="9434513" algn="l"/>
                <a:tab pos="9883775" algn="l"/>
              </a:tabLst>
            </a:pPr>
            <a:r>
              <a:rPr lang="en-AU" altLang="en-US"/>
              <a:t>Share a change management issue you are currently aware of in your leadership.</a:t>
            </a:r>
          </a:p>
          <a:p>
            <a:pPr marL="323850" indent="0">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 pos="9434513" algn="l"/>
                <a:tab pos="9883775" algn="l"/>
              </a:tabLst>
            </a:pPr>
            <a:r>
              <a:rPr lang="en-AU" altLang="en-US"/>
              <a:t>Reflect on where you are in the transition process and where your team members are.</a:t>
            </a:r>
          </a:p>
          <a:p>
            <a:pPr marL="323850" indent="0">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 pos="9434513" algn="l"/>
                <a:tab pos="9883775" algn="l"/>
              </a:tabLst>
            </a:pPr>
            <a:r>
              <a:rPr lang="en-AU" altLang="en-US"/>
              <a:t>What elements of leadership do you need to sharpen to facilitate this transition well?</a:t>
            </a:r>
          </a:p>
          <a:p>
            <a:pPr marL="323850" indent="0">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 pos="9434513" algn="l"/>
                <a:tab pos="9883775" algn="l"/>
              </a:tabLst>
            </a:pPr>
            <a:endParaRPr lang="en-AU"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527750-7ADC-764B-89D1-6FABD3366258}"/>
              </a:ext>
            </a:extLst>
          </p:cNvPr>
          <p:cNvSpPr/>
          <p:nvPr/>
        </p:nvSpPr>
        <p:spPr bwMode="auto">
          <a:xfrm>
            <a:off x="3816028" y="-144289"/>
            <a:ext cx="4464496" cy="16561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AU" sz="24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pic>
        <p:nvPicPr>
          <p:cNvPr id="8" name="Picture 7" descr="Diagram&#10;&#10;Description automatically generated">
            <a:extLst>
              <a:ext uri="{FF2B5EF4-FFF2-40B4-BE49-F238E27FC236}">
                <a16:creationId xmlns:a16="http://schemas.microsoft.com/office/drawing/2014/main" id="{D5F786B1-DAC2-FD44-81F3-04E4E8793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659" y="-1"/>
            <a:ext cx="4294747" cy="6480175"/>
          </a:xfrm>
          <a:prstGeom prst="rect">
            <a:avLst/>
          </a:prstGeom>
        </p:spPr>
      </p:pic>
      <p:pic>
        <p:nvPicPr>
          <p:cNvPr id="10" name="Picture 9" descr="Text&#10;&#10;Description automatically generated">
            <a:extLst>
              <a:ext uri="{FF2B5EF4-FFF2-40B4-BE49-F238E27FC236}">
                <a16:creationId xmlns:a16="http://schemas.microsoft.com/office/drawing/2014/main" id="{4C23EA4B-0786-C440-9CF9-EC98D2E37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285830" cy="6480175"/>
          </a:xfrm>
          <a:prstGeom prst="rect">
            <a:avLst/>
          </a:prstGeom>
        </p:spPr>
      </p:pic>
    </p:spTree>
    <p:extLst>
      <p:ext uri="{BB962C8B-B14F-4D97-AF65-F5344CB8AC3E}">
        <p14:creationId xmlns:p14="http://schemas.microsoft.com/office/powerpoint/2010/main" val="99152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336699"/>
            </a:gs>
          </a:gsLst>
          <a:lin ang="5400000" scaled="1"/>
        </a:gradFill>
        <a:effectLst/>
      </p:bgPr>
    </p:bg>
    <p:spTree>
      <p:nvGrpSpPr>
        <p:cNvPr id="1" name=""/>
        <p:cNvGrpSpPr/>
        <p:nvPr/>
      </p:nvGrpSpPr>
      <p:grpSpPr>
        <a:xfrm>
          <a:off x="0" y="0"/>
          <a:ext cx="0" cy="0"/>
          <a:chOff x="0" y="0"/>
          <a:chExt cx="0" cy="0"/>
        </a:xfrm>
      </p:grpSpPr>
      <p:sp>
        <p:nvSpPr>
          <p:cNvPr id="5122" name="AutoShape 1">
            <a:extLst>
              <a:ext uri="{FF2B5EF4-FFF2-40B4-BE49-F238E27FC236}">
                <a16:creationId xmlns:a16="http://schemas.microsoft.com/office/drawing/2014/main" id="{DD57FAD3-C97B-4D85-B301-B6F79ACF5406}"/>
              </a:ext>
            </a:extLst>
          </p:cNvPr>
          <p:cNvSpPr>
            <a:spLocks noChangeArrowheads="1"/>
          </p:cNvSpPr>
          <p:nvPr/>
        </p:nvSpPr>
        <p:spPr bwMode="auto">
          <a:xfrm>
            <a:off x="454025" y="1155700"/>
            <a:ext cx="11066463" cy="5322888"/>
          </a:xfrm>
          <a:prstGeom prst="roundRect">
            <a:avLst>
              <a:gd name="adj" fmla="val 2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5123" name="Rectangle 2">
            <a:extLst>
              <a:ext uri="{FF2B5EF4-FFF2-40B4-BE49-F238E27FC236}">
                <a16:creationId xmlns:a16="http://schemas.microsoft.com/office/drawing/2014/main" id="{034BBD83-C707-42AE-9E08-A58A04FD3BCC}"/>
              </a:ext>
            </a:extLst>
          </p:cNvPr>
          <p:cNvSpPr>
            <a:spLocks noGrp="1" noChangeArrowheads="1"/>
          </p:cNvSpPr>
          <p:nvPr>
            <p:ph type="title"/>
          </p:nvPr>
        </p:nvSpPr>
        <p:spPr>
          <a:xfrm>
            <a:off x="996950" y="6350"/>
            <a:ext cx="9791700" cy="1081088"/>
          </a:xfrm>
        </p:spPr>
        <p:txBody>
          <a:bodyPr lIns="0" tIns="28080" rIns="0" bIns="0"/>
          <a:lstStyle/>
          <a:p>
            <a:pPr eaLnBrk="1" hangingPunct="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n-AU" altLang="en-US" sz="3200">
                <a:solidFill>
                  <a:srgbClr val="CFE7E5"/>
                </a:solidFill>
              </a:rPr>
              <a:t>Change and transition</a:t>
            </a:r>
          </a:p>
        </p:txBody>
      </p:sp>
      <p:graphicFrame>
        <p:nvGraphicFramePr>
          <p:cNvPr id="4099" name="Group 3">
            <a:extLst>
              <a:ext uri="{FF2B5EF4-FFF2-40B4-BE49-F238E27FC236}">
                <a16:creationId xmlns:a16="http://schemas.microsoft.com/office/drawing/2014/main" id="{02FA72E8-7AE0-4CDA-80F9-A1AC46B9CCE6}"/>
              </a:ext>
            </a:extLst>
          </p:cNvPr>
          <p:cNvGraphicFramePr>
            <a:graphicFrameLocks noGrp="1"/>
          </p:cNvGraphicFramePr>
          <p:nvPr/>
        </p:nvGraphicFramePr>
        <p:xfrm>
          <a:off x="633413" y="1155700"/>
          <a:ext cx="10702925" cy="4899026"/>
        </p:xfrm>
        <a:graphic>
          <a:graphicData uri="http://schemas.openxmlformats.org/drawingml/2006/table">
            <a:tbl>
              <a:tblPr/>
              <a:tblGrid>
                <a:gridCol w="5348287">
                  <a:extLst>
                    <a:ext uri="{9D8B030D-6E8A-4147-A177-3AD203B41FA5}">
                      <a16:colId xmlns:a16="http://schemas.microsoft.com/office/drawing/2014/main" val="3177122549"/>
                    </a:ext>
                  </a:extLst>
                </a:gridCol>
                <a:gridCol w="5354638">
                  <a:extLst>
                    <a:ext uri="{9D8B030D-6E8A-4147-A177-3AD203B41FA5}">
                      <a16:colId xmlns:a16="http://schemas.microsoft.com/office/drawing/2014/main" val="3017381003"/>
                    </a:ext>
                  </a:extLst>
                </a:gridCol>
              </a:tblGrid>
              <a:tr h="544513">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Change</a:t>
                      </a:r>
                    </a:p>
                  </a:txBody>
                  <a:tcPr marL="36000" marR="36000" marT="91761"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Transition</a:t>
                      </a:r>
                    </a:p>
                  </a:txBody>
                  <a:tcPr marL="36000" marR="36000" marT="91761"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63975572"/>
                  </a:ext>
                </a:extLst>
              </a:tr>
              <a:tr h="110013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The way things will actually be different</a:t>
                      </a:r>
                    </a:p>
                  </a:txBody>
                  <a:tcPr marL="36000" marR="36000" marT="91761"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How individuals move through the stages of accepting and adjusting to the differences</a:t>
                      </a:r>
                    </a:p>
                  </a:txBody>
                  <a:tcPr marL="36000" marR="36000" marT="91761"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99982944"/>
                  </a:ext>
                </a:extLst>
              </a:tr>
              <a:tr h="1374774">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Shift in visible and tangible externals of a situation – change is usually expressed in external events</a:t>
                      </a:r>
                    </a:p>
                  </a:txBody>
                  <a:tcPr marL="36000" marR="36000" marT="91761"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Psychological and emotional process that individuals experience in order to relinquish one way and embrace a new way of doing things.</a:t>
                      </a:r>
                    </a:p>
                  </a:txBody>
                  <a:tcPr marL="36000" marR="36000" marT="91761"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09518973"/>
                  </a:ext>
                </a:extLst>
              </a:tr>
              <a:tr h="830263">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Outcome focussed: what has changed</a:t>
                      </a:r>
                    </a:p>
                  </a:txBody>
                  <a:tcPr marL="36000" marR="36000" marT="91761"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Process focussed: how we will get there and how we will manage through this</a:t>
                      </a:r>
                    </a:p>
                  </a:txBody>
                  <a:tcPr marL="36000" marR="36000" marT="91761"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68729994"/>
                  </a:ext>
                </a:extLst>
              </a:tr>
              <a:tr h="104933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Often happens quickly and definitely</a:t>
                      </a:r>
                    </a:p>
                  </a:txBody>
                  <a:tcPr marL="36000" marR="36000" marT="91761"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kumimoji="0" lang="en-AU" altLang="en-U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Takes significant time and works through a range of phases at different paces for different individuals</a:t>
                      </a:r>
                    </a:p>
                  </a:txBody>
                  <a:tcPr marL="36000" marR="36000" marT="91761"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5922239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4559D676-9C15-4347-9461-589DE045377D}"/>
              </a:ext>
            </a:extLst>
          </p:cNvPr>
          <p:cNvSpPr>
            <a:spLocks noGrp="1" noChangeArrowheads="1"/>
          </p:cNvSpPr>
          <p:nvPr>
            <p:ph type="title"/>
          </p:nvPr>
        </p:nvSpPr>
        <p:spPr>
          <a:xfrm>
            <a:off x="830263" y="179388"/>
            <a:ext cx="9790112" cy="10795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n-AU" altLang="en-US"/>
              <a:t>Types of Change and Transition</a:t>
            </a:r>
          </a:p>
        </p:txBody>
      </p:sp>
      <p:sp>
        <p:nvSpPr>
          <p:cNvPr id="7171" name="Rectangle 2">
            <a:extLst>
              <a:ext uri="{FF2B5EF4-FFF2-40B4-BE49-F238E27FC236}">
                <a16:creationId xmlns:a16="http://schemas.microsoft.com/office/drawing/2014/main" id="{B6D0802E-ABB5-488A-850B-20C240DA651F}"/>
              </a:ext>
            </a:extLst>
          </p:cNvPr>
          <p:cNvSpPr>
            <a:spLocks noGrp="1" noChangeArrowheads="1"/>
          </p:cNvSpPr>
          <p:nvPr>
            <p:ph type="body" idx="1"/>
          </p:nvPr>
        </p:nvSpPr>
        <p:spPr>
          <a:xfrm>
            <a:off x="830263" y="1482725"/>
            <a:ext cx="10329862" cy="4276725"/>
          </a:xfrm>
        </p:spPr>
        <p:txBody>
          <a:bodyPr/>
          <a:lstStyle/>
          <a:p>
            <a:pPr marL="539750" indent="-215900">
              <a:buSzPct val="45000"/>
              <a:buFont typeface="Wingdings" panose="05000000000000000000" pitchFamily="2" charset="2"/>
              <a:buChar char=""/>
              <a:tabLst>
                <a:tab pos="5397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 pos="9434513" algn="l"/>
                <a:tab pos="9883775" algn="l"/>
              </a:tabLst>
            </a:pPr>
            <a:r>
              <a:rPr lang="en-AU" altLang="en-US" dirty="0"/>
              <a:t>Natural anticipated life cycle transition – natural growth, sometimes decline, most leadership changes (NAT)</a:t>
            </a:r>
          </a:p>
          <a:p>
            <a:pPr marL="539750" indent="-215900">
              <a:buSzPct val="45000"/>
              <a:buFont typeface="Wingdings" panose="05000000000000000000" pitchFamily="2" charset="2"/>
              <a:buChar char=""/>
              <a:tabLst>
                <a:tab pos="5397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 pos="9434513" algn="l"/>
                <a:tab pos="9883775" algn="l"/>
              </a:tabLst>
            </a:pPr>
            <a:r>
              <a:rPr lang="en-AU" altLang="en-US" dirty="0"/>
              <a:t>Vision energised / enabled transition – change as an outcome of visionary leadership (VET)</a:t>
            </a:r>
          </a:p>
          <a:p>
            <a:pPr marL="539750" indent="-215900">
              <a:buSzPct val="45000"/>
              <a:buFont typeface="Wingdings" panose="05000000000000000000" pitchFamily="2" charset="2"/>
              <a:buChar char=""/>
              <a:tabLst>
                <a:tab pos="5397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 pos="9434513" algn="l"/>
                <a:tab pos="9883775" algn="l"/>
              </a:tabLst>
            </a:pPr>
            <a:r>
              <a:rPr lang="en-AU" altLang="en-US" dirty="0"/>
              <a:t>Forced adjustment transition – unwelcome and often resisted change - mergers, closing, demographic change, some leadership changes (FAT)</a:t>
            </a:r>
          </a:p>
          <a:p>
            <a:pPr marL="539750" indent="-215900">
              <a:buSzPct val="45000"/>
              <a:buFont typeface="Wingdings" panose="05000000000000000000" pitchFamily="2" charset="2"/>
              <a:buChar char=""/>
              <a:tabLst>
                <a:tab pos="5397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 pos="9434513" algn="l"/>
                <a:tab pos="9883775" algn="l"/>
              </a:tabLst>
            </a:pPr>
            <a:r>
              <a:rPr lang="en-AU" altLang="en-US" dirty="0"/>
              <a:t>Crisis induced transition – a result of significant conflict, misconduct, death or critical incident e.g. fire (CRIT)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336699"/>
            </a:gs>
          </a:gsLst>
          <a:lin ang="5400000" scaled="1"/>
        </a:gra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64181860-FAC8-4FAA-9817-6D9D6251D8BD}"/>
              </a:ext>
            </a:extLst>
          </p:cNvPr>
          <p:cNvSpPr>
            <a:spLocks noGrp="1" noChangeArrowheads="1"/>
          </p:cNvSpPr>
          <p:nvPr>
            <p:ph type="title"/>
          </p:nvPr>
        </p:nvSpPr>
        <p:spPr>
          <a:xfrm>
            <a:off x="539750" y="0"/>
            <a:ext cx="10260013" cy="1241425"/>
          </a:xfrm>
        </p:spPr>
        <p:txBody>
          <a:bodyPr lIns="0" tIns="35280" rIns="0" bIns="0"/>
          <a:lstStyle/>
          <a:p>
            <a:pPr eaLnBrk="1" hangingPunct="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en-AU" altLang="en-US" dirty="0">
                <a:solidFill>
                  <a:srgbClr val="CFE7E5"/>
                </a:solidFill>
              </a:rPr>
              <a:t>William Bridges' model of transition</a:t>
            </a:r>
          </a:p>
        </p:txBody>
      </p:sp>
      <p:sp>
        <p:nvSpPr>
          <p:cNvPr id="9219" name="Line 2">
            <a:extLst>
              <a:ext uri="{FF2B5EF4-FFF2-40B4-BE49-F238E27FC236}">
                <a16:creationId xmlns:a16="http://schemas.microsoft.com/office/drawing/2014/main" id="{063AA2D2-5FA8-441C-BD0E-6E8E87AB115F}"/>
              </a:ext>
            </a:extLst>
          </p:cNvPr>
          <p:cNvSpPr>
            <a:spLocks noChangeShapeType="1"/>
          </p:cNvSpPr>
          <p:nvPr/>
        </p:nvSpPr>
        <p:spPr bwMode="auto">
          <a:xfrm>
            <a:off x="454025" y="1870075"/>
            <a:ext cx="10853738" cy="1588"/>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9220" name="Line 3">
            <a:extLst>
              <a:ext uri="{FF2B5EF4-FFF2-40B4-BE49-F238E27FC236}">
                <a16:creationId xmlns:a16="http://schemas.microsoft.com/office/drawing/2014/main" id="{6F4FDF17-2137-4376-960E-FB9A5D8D7D40}"/>
              </a:ext>
            </a:extLst>
          </p:cNvPr>
          <p:cNvSpPr>
            <a:spLocks noChangeShapeType="1"/>
          </p:cNvSpPr>
          <p:nvPr/>
        </p:nvSpPr>
        <p:spPr bwMode="auto">
          <a:xfrm>
            <a:off x="454025" y="5613400"/>
            <a:ext cx="10853738" cy="1588"/>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9221" name="Line 4">
            <a:extLst>
              <a:ext uri="{FF2B5EF4-FFF2-40B4-BE49-F238E27FC236}">
                <a16:creationId xmlns:a16="http://schemas.microsoft.com/office/drawing/2014/main" id="{E57DD738-F8F0-48B0-BA36-CFAB1E15F753}"/>
              </a:ext>
            </a:extLst>
          </p:cNvPr>
          <p:cNvSpPr>
            <a:spLocks noChangeShapeType="1"/>
          </p:cNvSpPr>
          <p:nvPr/>
        </p:nvSpPr>
        <p:spPr bwMode="auto">
          <a:xfrm>
            <a:off x="1838325" y="1360488"/>
            <a:ext cx="1588" cy="47625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9222" name="Line 5">
            <a:extLst>
              <a:ext uri="{FF2B5EF4-FFF2-40B4-BE49-F238E27FC236}">
                <a16:creationId xmlns:a16="http://schemas.microsoft.com/office/drawing/2014/main" id="{5D0528F1-0124-4487-8027-2E358EB422AF}"/>
              </a:ext>
            </a:extLst>
          </p:cNvPr>
          <p:cNvSpPr>
            <a:spLocks noChangeShapeType="1"/>
          </p:cNvSpPr>
          <p:nvPr/>
        </p:nvSpPr>
        <p:spPr bwMode="auto">
          <a:xfrm>
            <a:off x="9690100" y="1360488"/>
            <a:ext cx="1588" cy="47625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9223" name="Line 6">
            <a:extLst>
              <a:ext uri="{FF2B5EF4-FFF2-40B4-BE49-F238E27FC236}">
                <a16:creationId xmlns:a16="http://schemas.microsoft.com/office/drawing/2014/main" id="{65E86C82-4756-4F73-8EA3-511FE053C8CB}"/>
              </a:ext>
            </a:extLst>
          </p:cNvPr>
          <p:cNvSpPr>
            <a:spLocks noChangeShapeType="1"/>
          </p:cNvSpPr>
          <p:nvPr/>
        </p:nvSpPr>
        <p:spPr bwMode="auto">
          <a:xfrm>
            <a:off x="454025" y="5033963"/>
            <a:ext cx="10853738" cy="15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9224" name="Line 7">
            <a:extLst>
              <a:ext uri="{FF2B5EF4-FFF2-40B4-BE49-F238E27FC236}">
                <a16:creationId xmlns:a16="http://schemas.microsoft.com/office/drawing/2014/main" id="{5A341E76-999E-4DD3-9342-69297604D3CC}"/>
              </a:ext>
            </a:extLst>
          </p:cNvPr>
          <p:cNvSpPr>
            <a:spLocks noChangeShapeType="1"/>
          </p:cNvSpPr>
          <p:nvPr/>
        </p:nvSpPr>
        <p:spPr bwMode="auto">
          <a:xfrm>
            <a:off x="454025" y="2379663"/>
            <a:ext cx="10853738" cy="15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9225" name="Freeform 8">
            <a:extLst>
              <a:ext uri="{FF2B5EF4-FFF2-40B4-BE49-F238E27FC236}">
                <a16:creationId xmlns:a16="http://schemas.microsoft.com/office/drawing/2014/main" id="{29E53117-CEBE-4259-9CBD-6BEBF5B0F0A7}"/>
              </a:ext>
            </a:extLst>
          </p:cNvPr>
          <p:cNvSpPr>
            <a:spLocks noChangeArrowheads="1"/>
          </p:cNvSpPr>
          <p:nvPr/>
        </p:nvSpPr>
        <p:spPr bwMode="auto">
          <a:xfrm>
            <a:off x="0" y="1260475"/>
            <a:ext cx="11520488" cy="4011613"/>
          </a:xfrm>
          <a:custGeom>
            <a:avLst/>
            <a:gdLst>
              <a:gd name="T0" fmla="*/ 0 w 23501"/>
              <a:gd name="T1" fmla="*/ 0 h 11501"/>
              <a:gd name="T2" fmla="*/ 2147483646 w 23501"/>
              <a:gd name="T3" fmla="*/ 0 h 11501"/>
              <a:gd name="T4" fmla="*/ 2147483646 w 23501"/>
              <a:gd name="T5" fmla="*/ 1399151275 h 11501"/>
              <a:gd name="T6" fmla="*/ 2147483646 w 23501"/>
              <a:gd name="T7" fmla="*/ 1277486143 h 11501"/>
              <a:gd name="T8" fmla="*/ 2147483646 w 23501"/>
              <a:gd name="T9" fmla="*/ 364996091 h 11501"/>
              <a:gd name="T10" fmla="*/ 0 w 23501"/>
              <a:gd name="T11" fmla="*/ 182497871 h 11501"/>
              <a:gd name="T12" fmla="*/ 0 w 23501"/>
              <a:gd name="T13" fmla="*/ 0 h 115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01" h="11501">
                <a:moveTo>
                  <a:pt x="0" y="0"/>
                </a:moveTo>
                <a:lnTo>
                  <a:pt x="23500" y="0"/>
                </a:lnTo>
                <a:lnTo>
                  <a:pt x="23500" y="11500"/>
                </a:lnTo>
                <a:lnTo>
                  <a:pt x="21000" y="10500"/>
                </a:lnTo>
                <a:lnTo>
                  <a:pt x="15000" y="3000"/>
                </a:lnTo>
                <a:lnTo>
                  <a:pt x="0" y="1500"/>
                </a:lnTo>
                <a:lnTo>
                  <a:pt x="0" y="0"/>
                </a:lnTo>
              </a:path>
            </a:pathLst>
          </a:custGeom>
          <a:solidFill>
            <a:srgbClr val="008000"/>
          </a:solidFill>
          <a:ln w="8280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226" name="Freeform 9">
            <a:extLst>
              <a:ext uri="{FF2B5EF4-FFF2-40B4-BE49-F238E27FC236}">
                <a16:creationId xmlns:a16="http://schemas.microsoft.com/office/drawing/2014/main" id="{AEAE8EC9-48B1-4270-8A44-B9140DB005F2}"/>
              </a:ext>
            </a:extLst>
          </p:cNvPr>
          <p:cNvSpPr>
            <a:spLocks noChangeArrowheads="1"/>
          </p:cNvSpPr>
          <p:nvPr/>
        </p:nvSpPr>
        <p:spPr bwMode="auto">
          <a:xfrm>
            <a:off x="88900" y="1871663"/>
            <a:ext cx="11337925" cy="4522787"/>
          </a:xfrm>
          <a:custGeom>
            <a:avLst/>
            <a:gdLst>
              <a:gd name="T0" fmla="*/ 0 w 23501"/>
              <a:gd name="T1" fmla="*/ 0 h 11001"/>
              <a:gd name="T2" fmla="*/ 698257649 w 23501"/>
              <a:gd name="T3" fmla="*/ 84512105 h 11001"/>
              <a:gd name="T4" fmla="*/ 1978396752 w 23501"/>
              <a:gd name="T5" fmla="*/ 1436702491 h 11001"/>
              <a:gd name="T6" fmla="*/ 2147483646 w 23501"/>
              <a:gd name="T7" fmla="*/ 1690238394 h 11001"/>
              <a:gd name="T8" fmla="*/ 2147483646 w 23501"/>
              <a:gd name="T9" fmla="*/ 1859262193 h 11001"/>
              <a:gd name="T10" fmla="*/ 0 w 23501"/>
              <a:gd name="T11" fmla="*/ 1859262193 h 11001"/>
              <a:gd name="T12" fmla="*/ 0 w 23501"/>
              <a:gd name="T13" fmla="*/ 0 h 110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01" h="11001">
                <a:moveTo>
                  <a:pt x="0" y="0"/>
                </a:moveTo>
                <a:lnTo>
                  <a:pt x="3000" y="500"/>
                </a:lnTo>
                <a:lnTo>
                  <a:pt x="8500" y="8500"/>
                </a:lnTo>
                <a:lnTo>
                  <a:pt x="23500" y="10000"/>
                </a:lnTo>
                <a:lnTo>
                  <a:pt x="23500" y="11000"/>
                </a:lnTo>
                <a:lnTo>
                  <a:pt x="0" y="11000"/>
                </a:lnTo>
                <a:lnTo>
                  <a:pt x="0" y="0"/>
                </a:lnTo>
              </a:path>
            </a:pathLst>
          </a:custGeom>
          <a:solidFill>
            <a:srgbClr val="FF6633"/>
          </a:solidFill>
          <a:ln w="8280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227" name="Freeform 10">
            <a:extLst>
              <a:ext uri="{FF2B5EF4-FFF2-40B4-BE49-F238E27FC236}">
                <a16:creationId xmlns:a16="http://schemas.microsoft.com/office/drawing/2014/main" id="{951EEAF0-8DBD-451A-ADF4-A0917D1FC1AA}"/>
              </a:ext>
            </a:extLst>
          </p:cNvPr>
          <p:cNvSpPr>
            <a:spLocks noChangeArrowheads="1"/>
          </p:cNvSpPr>
          <p:nvPr/>
        </p:nvSpPr>
        <p:spPr bwMode="auto">
          <a:xfrm>
            <a:off x="-179388" y="1768475"/>
            <a:ext cx="11879263" cy="4014788"/>
          </a:xfrm>
          <a:custGeom>
            <a:avLst/>
            <a:gdLst>
              <a:gd name="T0" fmla="*/ 0 w 23501"/>
              <a:gd name="T1" fmla="*/ 0 h 12001"/>
              <a:gd name="T2" fmla="*/ 1022036166 w 23501"/>
              <a:gd name="T3" fmla="*/ 55957801 h 12001"/>
              <a:gd name="T4" fmla="*/ 2147483646 w 23501"/>
              <a:gd name="T5" fmla="*/ 223831205 h 12001"/>
              <a:gd name="T6" fmla="*/ 2147483646 w 23501"/>
              <a:gd name="T7" fmla="*/ 1063197557 h 12001"/>
              <a:gd name="T8" fmla="*/ 2147483646 w 23501"/>
              <a:gd name="T9" fmla="*/ 1119155358 h 12001"/>
              <a:gd name="T10" fmla="*/ 2147483646 w 23501"/>
              <a:gd name="T11" fmla="*/ 1342986229 h 12001"/>
              <a:gd name="T12" fmla="*/ 2147483646 w 23501"/>
              <a:gd name="T13" fmla="*/ 1175113159 h 12001"/>
              <a:gd name="T14" fmla="*/ 766527124 w 23501"/>
              <a:gd name="T15" fmla="*/ 279788672 h 12001"/>
              <a:gd name="T16" fmla="*/ 0 w 23501"/>
              <a:gd name="T17" fmla="*/ 223831205 h 12001"/>
              <a:gd name="T18" fmla="*/ 0 w 23501"/>
              <a:gd name="T19" fmla="*/ 0 h 12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01" h="12001">
                <a:moveTo>
                  <a:pt x="0" y="0"/>
                </a:moveTo>
                <a:lnTo>
                  <a:pt x="4000" y="500"/>
                </a:lnTo>
                <a:lnTo>
                  <a:pt x="15000" y="2000"/>
                </a:lnTo>
                <a:lnTo>
                  <a:pt x="21000" y="9500"/>
                </a:lnTo>
                <a:lnTo>
                  <a:pt x="23500" y="10000"/>
                </a:lnTo>
                <a:lnTo>
                  <a:pt x="23500" y="12000"/>
                </a:lnTo>
                <a:lnTo>
                  <a:pt x="8500" y="10500"/>
                </a:lnTo>
                <a:lnTo>
                  <a:pt x="3000" y="2500"/>
                </a:lnTo>
                <a:lnTo>
                  <a:pt x="0" y="2000"/>
                </a:lnTo>
                <a:lnTo>
                  <a:pt x="0" y="0"/>
                </a:lnTo>
              </a:path>
            </a:pathLst>
          </a:custGeom>
          <a:solidFill>
            <a:srgbClr val="9999CC"/>
          </a:solidFill>
          <a:ln w="44280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6155" name="Text Box 11">
            <a:extLst>
              <a:ext uri="{FF2B5EF4-FFF2-40B4-BE49-F238E27FC236}">
                <a16:creationId xmlns:a16="http://schemas.microsoft.com/office/drawing/2014/main" id="{480B75F5-C3B5-4BFE-8D14-6D09EC304C2A}"/>
              </a:ext>
            </a:extLst>
          </p:cNvPr>
          <p:cNvSpPr txBox="1">
            <a:spLocks noChangeArrowheads="1"/>
          </p:cNvSpPr>
          <p:nvPr/>
        </p:nvSpPr>
        <p:spPr bwMode="auto">
          <a:xfrm>
            <a:off x="8185150" y="1679575"/>
            <a:ext cx="30099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730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eaLnBrk="1" hangingPunct="1">
              <a:lnSpc>
                <a:spcPct val="93000"/>
              </a:lnSpc>
              <a:buSzPct val="100000"/>
              <a:defRPr/>
            </a:pPr>
            <a:r>
              <a:rPr lang="en-AU" altLang="en-US" sz="3200">
                <a:effectLst>
                  <a:outerShdw blurRad="38100" dist="38100" dir="2700000" algn="tl">
                    <a:srgbClr val="FFFFFF"/>
                  </a:outerShdw>
                </a:effectLst>
              </a:rPr>
              <a:t>Embracing</a:t>
            </a:r>
            <a:br>
              <a:rPr lang="en-AU" altLang="en-US" sz="3200">
                <a:effectLst>
                  <a:outerShdw blurRad="38100" dist="38100" dir="2700000" algn="tl">
                    <a:srgbClr val="FFFFFF"/>
                  </a:outerShdw>
                </a:effectLst>
              </a:rPr>
            </a:br>
            <a:r>
              <a:rPr lang="en-AU" altLang="en-US" sz="3200">
                <a:effectLst>
                  <a:outerShdw blurRad="38100" dist="38100" dir="2700000" algn="tl">
                    <a:srgbClr val="FFFFFF"/>
                  </a:outerShdw>
                </a:effectLst>
              </a:rPr>
              <a:t>the new</a:t>
            </a:r>
          </a:p>
        </p:txBody>
      </p:sp>
      <p:sp>
        <p:nvSpPr>
          <p:cNvPr id="9229" name="Text Box 12">
            <a:extLst>
              <a:ext uri="{FF2B5EF4-FFF2-40B4-BE49-F238E27FC236}">
                <a16:creationId xmlns:a16="http://schemas.microsoft.com/office/drawing/2014/main" id="{80ADEB82-3A5A-4927-8465-E4E48D975210}"/>
              </a:ext>
            </a:extLst>
          </p:cNvPr>
          <p:cNvSpPr txBox="1">
            <a:spLocks noChangeArrowheads="1"/>
          </p:cNvSpPr>
          <p:nvPr/>
        </p:nvSpPr>
        <p:spPr bwMode="auto">
          <a:xfrm>
            <a:off x="1087438" y="4692650"/>
            <a:ext cx="313055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6157" name="Text Box 13">
            <a:extLst>
              <a:ext uri="{FF2B5EF4-FFF2-40B4-BE49-F238E27FC236}">
                <a16:creationId xmlns:a16="http://schemas.microsoft.com/office/drawing/2014/main" id="{99A46DF2-97D4-4298-8DBE-9034083649B6}"/>
              </a:ext>
            </a:extLst>
          </p:cNvPr>
          <p:cNvSpPr txBox="1">
            <a:spLocks noChangeArrowheads="1"/>
          </p:cNvSpPr>
          <p:nvPr/>
        </p:nvSpPr>
        <p:spPr bwMode="auto">
          <a:xfrm>
            <a:off x="4897438" y="2994025"/>
            <a:ext cx="2376487"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730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eaLnBrk="1" hangingPunct="1">
              <a:lnSpc>
                <a:spcPct val="93000"/>
              </a:lnSpc>
              <a:buSzPct val="100000"/>
              <a:defRPr/>
            </a:pPr>
            <a:r>
              <a:rPr lang="en-AU" altLang="en-US" sz="3200">
                <a:effectLst>
                  <a:outerShdw blurRad="38100" dist="38100" dir="2700000" algn="tl">
                    <a:srgbClr val="FFFFFF"/>
                  </a:outerShdw>
                </a:effectLst>
              </a:rPr>
              <a:t>Neutral zone       </a:t>
            </a:r>
            <a:br>
              <a:rPr lang="en-AU" altLang="en-US" sz="3200">
                <a:effectLst>
                  <a:outerShdw blurRad="38100" dist="38100" dir="2700000" algn="tl">
                    <a:srgbClr val="FFFFFF"/>
                  </a:outerShdw>
                </a:effectLst>
              </a:rPr>
            </a:br>
            <a:r>
              <a:rPr lang="en-AU" altLang="en-US" sz="3200">
                <a:effectLst>
                  <a:outerShdw blurRad="38100" dist="38100" dir="2700000" algn="tl">
                    <a:srgbClr val="FFFFFF"/>
                  </a:outerShdw>
                </a:effectLst>
              </a:rPr>
              <a:t>Disengaged</a:t>
            </a:r>
          </a:p>
        </p:txBody>
      </p:sp>
      <p:sp>
        <p:nvSpPr>
          <p:cNvPr id="9231" name="Rectangle 14">
            <a:extLst>
              <a:ext uri="{FF2B5EF4-FFF2-40B4-BE49-F238E27FC236}">
                <a16:creationId xmlns:a16="http://schemas.microsoft.com/office/drawing/2014/main" id="{2AE9C14D-4DC2-41F7-B40F-AE5198D3DDA1}"/>
              </a:ext>
            </a:extLst>
          </p:cNvPr>
          <p:cNvSpPr>
            <a:spLocks noChangeArrowheads="1"/>
          </p:cNvSpPr>
          <p:nvPr/>
        </p:nvSpPr>
        <p:spPr bwMode="auto">
          <a:xfrm>
            <a:off x="0" y="1260475"/>
            <a:ext cx="11520488" cy="5102225"/>
          </a:xfrm>
          <a:prstGeom prst="rect">
            <a:avLst/>
          </a:prstGeom>
          <a:noFill/>
          <a:ln w="2880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6159" name="Text Box 15">
            <a:extLst>
              <a:ext uri="{FF2B5EF4-FFF2-40B4-BE49-F238E27FC236}">
                <a16:creationId xmlns:a16="http://schemas.microsoft.com/office/drawing/2014/main" id="{66D30C2A-B51D-429D-A229-509DF7241DE8}"/>
              </a:ext>
            </a:extLst>
          </p:cNvPr>
          <p:cNvSpPr txBox="1">
            <a:spLocks noChangeArrowheads="1"/>
          </p:cNvSpPr>
          <p:nvPr/>
        </p:nvSpPr>
        <p:spPr bwMode="auto">
          <a:xfrm>
            <a:off x="679450" y="4932363"/>
            <a:ext cx="30099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730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eaLnBrk="1" hangingPunct="1">
              <a:lnSpc>
                <a:spcPct val="93000"/>
              </a:lnSpc>
              <a:buSzPct val="100000"/>
              <a:defRPr/>
            </a:pPr>
            <a:r>
              <a:rPr lang="en-AU" altLang="en-US" sz="3200">
                <a:effectLst>
                  <a:outerShdw blurRad="38100" dist="38100" dir="2700000" algn="tl">
                    <a:srgbClr val="FFFFFF"/>
                  </a:outerShdw>
                </a:effectLst>
              </a:rPr>
              <a:t>Letting go</a:t>
            </a:r>
            <a:br>
              <a:rPr lang="en-AU" altLang="en-US" sz="3200">
                <a:effectLst>
                  <a:outerShdw blurRad="38100" dist="38100" dir="2700000" algn="tl">
                    <a:srgbClr val="FFFFFF"/>
                  </a:outerShdw>
                </a:effectLst>
              </a:rPr>
            </a:br>
            <a:r>
              <a:rPr lang="en-AU" altLang="en-US" sz="3200">
                <a:effectLst>
                  <a:outerShdw blurRad="38100" dist="38100" dir="2700000" algn="tl">
                    <a:srgbClr val="FFFFFF"/>
                  </a:outerShdw>
                </a:effectLst>
              </a:rPr>
              <a:t>of the old</a:t>
            </a:r>
          </a:p>
        </p:txBody>
      </p:sp>
      <p:sp>
        <p:nvSpPr>
          <p:cNvPr id="9233" name="Text Box 16">
            <a:extLst>
              <a:ext uri="{FF2B5EF4-FFF2-40B4-BE49-F238E27FC236}">
                <a16:creationId xmlns:a16="http://schemas.microsoft.com/office/drawing/2014/main" id="{7E6493B6-564E-4AF2-B3D1-1ED13548FF8D}"/>
              </a:ext>
            </a:extLst>
          </p:cNvPr>
          <p:cNvSpPr txBox="1">
            <a:spLocks noChangeArrowheads="1"/>
          </p:cNvSpPr>
          <p:nvPr/>
        </p:nvSpPr>
        <p:spPr bwMode="auto">
          <a:xfrm>
            <a:off x="1260475" y="2519363"/>
            <a:ext cx="21605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7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ea typeface="Microsoft YaHei" panose="020B0503020204020204" pitchFamily="34" charset="-122"/>
              </a:defRPr>
            </a:lvl1pPr>
            <a:lvl2pPr>
              <a:spcBef>
                <a:spcPts val="6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Arial" panose="020B0604020202020204" pitchFamily="34" charset="0"/>
                <a:ea typeface="Microsoft YaHei" panose="020B0503020204020204" pitchFamily="34" charset="-122"/>
              </a:defRPr>
            </a:lvl2pPr>
            <a:lvl3pPr>
              <a:spcBef>
                <a:spcPts val="5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4pPr>
            <a:lvl5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9pPr>
          </a:lstStyle>
          <a:p>
            <a:pPr>
              <a:spcBef>
                <a:spcPct val="0"/>
              </a:spcBef>
            </a:pPr>
            <a:r>
              <a:rPr lang="en-AU" altLang="en-US" sz="2400"/>
              <a:t>Grief and loss</a:t>
            </a:r>
          </a:p>
        </p:txBody>
      </p:sp>
      <p:sp>
        <p:nvSpPr>
          <p:cNvPr id="9234" name="Text Box 17">
            <a:extLst>
              <a:ext uri="{FF2B5EF4-FFF2-40B4-BE49-F238E27FC236}">
                <a16:creationId xmlns:a16="http://schemas.microsoft.com/office/drawing/2014/main" id="{D0EEC314-A53D-45EC-8A3C-14EAC5BCBFF7}"/>
              </a:ext>
            </a:extLst>
          </p:cNvPr>
          <p:cNvSpPr txBox="1">
            <a:spLocks noChangeArrowheads="1"/>
          </p:cNvSpPr>
          <p:nvPr/>
        </p:nvSpPr>
        <p:spPr bwMode="auto">
          <a:xfrm>
            <a:off x="7920038" y="4319588"/>
            <a:ext cx="216058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7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00"/>
                </a:solidFill>
                <a:latin typeface="Arial" panose="020B0604020202020204" pitchFamily="34" charset="0"/>
                <a:ea typeface="Microsoft YaHei" panose="020B0503020204020204" pitchFamily="34" charset="-122"/>
              </a:defRPr>
            </a:lvl1pPr>
            <a:lvl2pPr>
              <a:spcBef>
                <a:spcPts val="6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Arial" panose="020B0604020202020204" pitchFamily="34" charset="0"/>
                <a:ea typeface="Microsoft YaHei" panose="020B0503020204020204" pitchFamily="34" charset="-122"/>
              </a:defRPr>
            </a:lvl2pPr>
            <a:lvl3pPr>
              <a:spcBef>
                <a:spcPts val="5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4pPr>
            <a:lvl5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Microsoft YaHei" panose="020B0503020204020204" pitchFamily="34" charset="-122"/>
              </a:defRPr>
            </a:lvl9pPr>
          </a:lstStyle>
          <a:p>
            <a:pPr algn="r">
              <a:spcBef>
                <a:spcPct val="0"/>
              </a:spcBef>
            </a:pPr>
            <a:r>
              <a:rPr lang="en-AU" altLang="en-US" sz="2400"/>
              <a:t>Adjustment to</a:t>
            </a:r>
            <a:br>
              <a:rPr lang="en-AU" altLang="en-US" sz="2400"/>
            </a:br>
            <a:r>
              <a:rPr lang="en-AU" altLang="en-US" sz="2400"/>
              <a:t>new ways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336699"/>
            </a:gs>
          </a:gsLst>
          <a:lin ang="5400000" scaled="1"/>
        </a:gradFill>
        <a:effectLst/>
      </p:bgPr>
    </p:bg>
    <p:spTree>
      <p:nvGrpSpPr>
        <p:cNvPr id="1" name=""/>
        <p:cNvGrpSpPr/>
        <p:nvPr/>
      </p:nvGrpSpPr>
      <p:grpSpPr>
        <a:xfrm>
          <a:off x="0" y="0"/>
          <a:ext cx="0" cy="0"/>
          <a:chOff x="0" y="0"/>
          <a:chExt cx="0" cy="0"/>
        </a:xfrm>
      </p:grpSpPr>
      <p:sp>
        <p:nvSpPr>
          <p:cNvPr id="11266" name="AutoShape 1">
            <a:extLst>
              <a:ext uri="{FF2B5EF4-FFF2-40B4-BE49-F238E27FC236}">
                <a16:creationId xmlns:a16="http://schemas.microsoft.com/office/drawing/2014/main" id="{C1EDD005-C591-44C5-A2BC-6C97F3C8B8D9}"/>
              </a:ext>
            </a:extLst>
          </p:cNvPr>
          <p:cNvSpPr>
            <a:spLocks noChangeArrowheads="1"/>
          </p:cNvSpPr>
          <p:nvPr/>
        </p:nvSpPr>
        <p:spPr bwMode="auto">
          <a:xfrm>
            <a:off x="454025" y="1155700"/>
            <a:ext cx="11066463" cy="5322888"/>
          </a:xfrm>
          <a:prstGeom prst="roundRect">
            <a:avLst>
              <a:gd name="adj" fmla="val 2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11267" name="Rectangle 2">
            <a:extLst>
              <a:ext uri="{FF2B5EF4-FFF2-40B4-BE49-F238E27FC236}">
                <a16:creationId xmlns:a16="http://schemas.microsoft.com/office/drawing/2014/main" id="{6A15B373-1695-4EED-9B47-E344246E0124}"/>
              </a:ext>
            </a:extLst>
          </p:cNvPr>
          <p:cNvSpPr>
            <a:spLocks noGrp="1" noChangeArrowheads="1"/>
          </p:cNvSpPr>
          <p:nvPr>
            <p:ph type="title"/>
          </p:nvPr>
        </p:nvSpPr>
        <p:spPr>
          <a:xfrm>
            <a:off x="454025" y="-3175"/>
            <a:ext cx="11066463" cy="1155700"/>
          </a:xfrm>
        </p:spPr>
        <p:txBody>
          <a:bodyPr lIns="0" tIns="35280" rIns="0" bIns="0"/>
          <a:lstStyle/>
          <a:p>
            <a:pPr eaLnBrk="1" hangingPunct="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r>
              <a:rPr lang="en-AU" altLang="en-US">
                <a:solidFill>
                  <a:srgbClr val="CFE7E5"/>
                </a:solidFill>
              </a:rPr>
              <a:t>Processing transition</a:t>
            </a:r>
          </a:p>
        </p:txBody>
      </p:sp>
      <p:sp>
        <p:nvSpPr>
          <p:cNvPr id="7171" name="Rectangle 3">
            <a:extLst>
              <a:ext uri="{FF2B5EF4-FFF2-40B4-BE49-F238E27FC236}">
                <a16:creationId xmlns:a16="http://schemas.microsoft.com/office/drawing/2014/main" id="{20202ADF-3E9F-48B7-A91D-C67E4679A434}"/>
              </a:ext>
            </a:extLst>
          </p:cNvPr>
          <p:cNvSpPr>
            <a:spLocks noGrp="1" noChangeArrowheads="1"/>
          </p:cNvSpPr>
          <p:nvPr>
            <p:ph type="body" idx="1"/>
          </p:nvPr>
        </p:nvSpPr>
        <p:spPr>
          <a:xfrm>
            <a:off x="576263" y="1368425"/>
            <a:ext cx="10671175" cy="4687888"/>
          </a:xfrm>
        </p:spPr>
        <p:txBody>
          <a:bodyPr lIns="0" tIns="28080" rIns="0" bIns="0"/>
          <a:lstStyle/>
          <a:p>
            <a:pPr marL="333375" indent="-333375" eaLnBrk="1" hangingPunct="1">
              <a:lnSpc>
                <a:spcPct val="93000"/>
              </a:lnSpc>
              <a:spcBef>
                <a:spcPts val="800"/>
              </a:spcBef>
              <a:buClr>
                <a:srgbClr val="808080"/>
              </a:buClr>
              <a:buFont typeface="Times New Roman" panose="02020603050405020304" pitchFamily="18" charset="0"/>
              <a:buAutoNum type="arabicParenBoth"/>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8985250" algn="l"/>
                <a:tab pos="9434513" algn="l"/>
                <a:tab pos="9883775" algn="l"/>
                <a:tab pos="10333038" algn="l"/>
              </a:tabLst>
            </a:pPr>
            <a:r>
              <a:rPr lang="en-AU" altLang="en-US" sz="2600"/>
              <a:t> </a:t>
            </a:r>
            <a:r>
              <a:rPr lang="en-AU" altLang="en-US" sz="2600">
                <a:solidFill>
                  <a:srgbClr val="FF6633"/>
                </a:solidFill>
              </a:rPr>
              <a:t>Accepting the need for and the reality of the change – understanding the nature of the losses and gains (release, unlocking, separation, endings, seeing the need, vision, accepting the reality) .</a:t>
            </a:r>
          </a:p>
          <a:p>
            <a:pPr marL="333375" indent="-333375" eaLnBrk="1" hangingPunct="1">
              <a:lnSpc>
                <a:spcPct val="93000"/>
              </a:lnSpc>
              <a:spcBef>
                <a:spcPts val="800"/>
              </a:spcBef>
              <a:buClr>
                <a:srgbClr val="808080"/>
              </a:buClr>
              <a:buFont typeface="Times New Roman" panose="02020603050405020304" pitchFamily="18" charset="0"/>
              <a:buAutoNum type="arabicParenBoth"/>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8985250" algn="l"/>
                <a:tab pos="9434513" algn="l"/>
                <a:tab pos="9883775" algn="l"/>
                <a:tab pos="10333038" algn="l"/>
              </a:tabLst>
            </a:pPr>
            <a:r>
              <a:rPr lang="en-AU" altLang="en-US" sz="2600"/>
              <a:t> </a:t>
            </a:r>
            <a:r>
              <a:rPr lang="en-AU" altLang="en-US" sz="2600">
                <a:solidFill>
                  <a:srgbClr val="4C4C4C"/>
                </a:solidFill>
              </a:rPr>
              <a:t>Experiencing the complex emotions of grief and loss.</a:t>
            </a:r>
          </a:p>
          <a:p>
            <a:pPr marL="333375" indent="-333375" eaLnBrk="1" hangingPunct="1">
              <a:lnSpc>
                <a:spcPct val="93000"/>
              </a:lnSpc>
              <a:spcBef>
                <a:spcPts val="800"/>
              </a:spcBef>
              <a:buClr>
                <a:srgbClr val="808080"/>
              </a:buClr>
              <a:buFont typeface="Times New Roman" panose="02020603050405020304" pitchFamily="18" charset="0"/>
              <a:buAutoNum type="arabicParenBoth"/>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8985250" algn="l"/>
                <a:tab pos="9434513" algn="l"/>
                <a:tab pos="9883775" algn="l"/>
                <a:tab pos="10333038" algn="l"/>
              </a:tabLst>
            </a:pPr>
            <a:r>
              <a:rPr lang="en-AU" altLang="en-US" sz="2600">
                <a:solidFill>
                  <a:srgbClr val="6B0094"/>
                </a:solidFill>
              </a:rPr>
              <a:t> Working through the confusion, dis-orientation and dis-engagement of the neutral phase (questioning, wondering, fatigue). </a:t>
            </a:r>
          </a:p>
          <a:p>
            <a:pPr marL="333375" indent="-333375" eaLnBrk="1" hangingPunct="1">
              <a:lnSpc>
                <a:spcPct val="93000"/>
              </a:lnSpc>
              <a:spcBef>
                <a:spcPts val="800"/>
              </a:spcBef>
              <a:buClr>
                <a:srgbClr val="808080"/>
              </a:buClr>
              <a:buFont typeface="Times New Roman" panose="02020603050405020304" pitchFamily="18" charset="0"/>
              <a:buAutoNum type="arabicParenBoth"/>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8985250" algn="l"/>
                <a:tab pos="9434513" algn="l"/>
                <a:tab pos="9883775" algn="l"/>
                <a:tab pos="10333038" algn="l"/>
              </a:tabLst>
            </a:pPr>
            <a:r>
              <a:rPr lang="en-AU" altLang="en-US" sz="2600">
                <a:solidFill>
                  <a:srgbClr val="6B0094"/>
                </a:solidFill>
              </a:rPr>
              <a:t> </a:t>
            </a:r>
            <a:r>
              <a:rPr lang="en-AU" altLang="en-US" sz="2600">
                <a:solidFill>
                  <a:srgbClr val="4C4C4C"/>
                </a:solidFill>
              </a:rPr>
              <a:t>Adjusting to new roles, new relationships and new processes.  Dealing with unexpected realities in the new situation.  </a:t>
            </a:r>
          </a:p>
          <a:p>
            <a:pPr marL="333375" indent="-333375" eaLnBrk="1" hangingPunct="1">
              <a:lnSpc>
                <a:spcPct val="93000"/>
              </a:lnSpc>
              <a:spcBef>
                <a:spcPts val="800"/>
              </a:spcBef>
              <a:buClr>
                <a:srgbClr val="808080"/>
              </a:buClr>
              <a:buFont typeface="Times New Roman" panose="02020603050405020304" pitchFamily="18" charset="0"/>
              <a:buAutoNum type="arabicParenBoth"/>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8985250" algn="l"/>
                <a:tab pos="9434513" algn="l"/>
                <a:tab pos="9883775" algn="l"/>
                <a:tab pos="10333038" algn="l"/>
              </a:tabLst>
            </a:pPr>
            <a:r>
              <a:rPr lang="en-AU" altLang="en-US" sz="2600"/>
              <a:t> </a:t>
            </a:r>
            <a:r>
              <a:rPr lang="en-AU" altLang="en-US" sz="2600">
                <a:solidFill>
                  <a:srgbClr val="008000"/>
                </a:solidFill>
              </a:rPr>
              <a:t>Investing emotionally in the new situation in terms of  personal commitment (connection, engagement, re-integration, beginnings, energising)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03767E62-6090-40CC-831D-C5388DC7D468}"/>
              </a:ext>
            </a:extLst>
          </p:cNvPr>
          <p:cNvSpPr>
            <a:spLocks noGrp="1" noChangeArrowheads="1"/>
          </p:cNvSpPr>
          <p:nvPr>
            <p:ph type="title"/>
          </p:nvPr>
        </p:nvSpPr>
        <p:spPr>
          <a:xfrm>
            <a:off x="454025" y="-3175"/>
            <a:ext cx="11066463" cy="1155700"/>
          </a:xfrm>
        </p:spPr>
        <p:txBody>
          <a:bodyPr lIns="0" tIns="35280" rIns="0" bIns="0"/>
          <a:lstStyle/>
          <a:p>
            <a:pPr eaLnBrk="1" hangingPunct="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r>
              <a:rPr lang="en-AU" altLang="en-US">
                <a:solidFill>
                  <a:srgbClr val="CFE7E5"/>
                </a:solidFill>
              </a:rPr>
              <a:t>Transition processes</a:t>
            </a:r>
          </a:p>
        </p:txBody>
      </p:sp>
      <p:sp>
        <p:nvSpPr>
          <p:cNvPr id="13315" name="Rectangle 2">
            <a:extLst>
              <a:ext uri="{FF2B5EF4-FFF2-40B4-BE49-F238E27FC236}">
                <a16:creationId xmlns:a16="http://schemas.microsoft.com/office/drawing/2014/main" id="{9718A16E-6576-4611-B2D7-9A44C359811B}"/>
              </a:ext>
            </a:extLst>
          </p:cNvPr>
          <p:cNvSpPr>
            <a:spLocks noGrp="1" noChangeArrowheads="1"/>
          </p:cNvSpPr>
          <p:nvPr>
            <p:ph type="body" idx="1"/>
          </p:nvPr>
        </p:nvSpPr>
        <p:spPr>
          <a:xfrm>
            <a:off x="906463" y="1360488"/>
            <a:ext cx="10036175" cy="4598987"/>
          </a:xfrm>
        </p:spPr>
        <p:txBody>
          <a:bodyPr lIns="0" tIns="28080" rIns="0" bIns="0"/>
          <a:lstStyle/>
          <a:p>
            <a:pPr marL="333375" indent="-333375" eaLnBrk="1" hangingPunct="1">
              <a:lnSpc>
                <a:spcPct val="93000"/>
              </a:lnSpc>
              <a:spcBef>
                <a:spcPts val="800"/>
              </a:spcBef>
              <a:buClr>
                <a:srgbClr val="808080"/>
              </a:buClr>
              <a:buFont typeface="Arial" panose="020B0604020202020204" pitchFamily="34" charset="0"/>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8985250" algn="l"/>
                <a:tab pos="9434513" algn="l"/>
                <a:tab pos="9883775" algn="l"/>
              </a:tabLst>
            </a:pPr>
            <a:r>
              <a:rPr lang="en-AU" altLang="en-US" sz="2600"/>
              <a:t>Individuals process these tasks at different paces over time.  Transition is idiosyncratic and differs based on individual's personalities and histories.</a:t>
            </a:r>
          </a:p>
        </p:txBody>
      </p:sp>
      <p:graphicFrame>
        <p:nvGraphicFramePr>
          <p:cNvPr id="8195" name="Group 3">
            <a:extLst>
              <a:ext uri="{FF2B5EF4-FFF2-40B4-BE49-F238E27FC236}">
                <a16:creationId xmlns:a16="http://schemas.microsoft.com/office/drawing/2014/main" id="{3D138E09-076B-4F6B-A0DA-E3D99821F267}"/>
              </a:ext>
            </a:extLst>
          </p:cNvPr>
          <p:cNvGraphicFramePr>
            <a:graphicFrameLocks noGrp="1"/>
          </p:cNvGraphicFramePr>
          <p:nvPr/>
        </p:nvGraphicFramePr>
        <p:xfrm>
          <a:off x="0" y="1935163"/>
          <a:ext cx="10814050" cy="1247776"/>
        </p:xfrm>
        <a:graphic>
          <a:graphicData uri="http://schemas.openxmlformats.org/drawingml/2006/table">
            <a:tbl>
              <a:tblPr/>
              <a:tblGrid>
                <a:gridCol w="1304925">
                  <a:extLst>
                    <a:ext uri="{9D8B030D-6E8A-4147-A177-3AD203B41FA5}">
                      <a16:colId xmlns:a16="http://schemas.microsoft.com/office/drawing/2014/main" val="3353490573"/>
                    </a:ext>
                  </a:extLst>
                </a:gridCol>
                <a:gridCol w="2166938">
                  <a:extLst>
                    <a:ext uri="{9D8B030D-6E8A-4147-A177-3AD203B41FA5}">
                      <a16:colId xmlns:a16="http://schemas.microsoft.com/office/drawing/2014/main" val="2147849625"/>
                    </a:ext>
                  </a:extLst>
                </a:gridCol>
                <a:gridCol w="2593975">
                  <a:extLst>
                    <a:ext uri="{9D8B030D-6E8A-4147-A177-3AD203B41FA5}">
                      <a16:colId xmlns:a16="http://schemas.microsoft.com/office/drawing/2014/main" val="4178391448"/>
                    </a:ext>
                  </a:extLst>
                </a:gridCol>
                <a:gridCol w="646112">
                  <a:extLst>
                    <a:ext uri="{9D8B030D-6E8A-4147-A177-3AD203B41FA5}">
                      <a16:colId xmlns:a16="http://schemas.microsoft.com/office/drawing/2014/main" val="693211825"/>
                    </a:ext>
                  </a:extLst>
                </a:gridCol>
                <a:gridCol w="2744788">
                  <a:extLst>
                    <a:ext uri="{9D8B030D-6E8A-4147-A177-3AD203B41FA5}">
                      <a16:colId xmlns:a16="http://schemas.microsoft.com/office/drawing/2014/main" val="3302934980"/>
                    </a:ext>
                  </a:extLst>
                </a:gridCol>
                <a:gridCol w="1357312">
                  <a:extLst>
                    <a:ext uri="{9D8B030D-6E8A-4147-A177-3AD203B41FA5}">
                      <a16:colId xmlns:a16="http://schemas.microsoft.com/office/drawing/2014/main" val="291164105"/>
                    </a:ext>
                  </a:extLst>
                </a:gridCol>
              </a:tblGrid>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56912028"/>
                  </a:ext>
                </a:extLst>
              </a:tr>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FF420E"/>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4C4C4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4C4C4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solidFill>
                      <a:srgbClr val="008000"/>
                    </a:solidFill>
                  </a:tcPr>
                </a:tc>
                <a:extLst>
                  <a:ext uri="{0D108BD9-81ED-4DB2-BD59-A6C34878D82A}">
                    <a16:rowId xmlns:a16="http://schemas.microsoft.com/office/drawing/2014/main" val="516585521"/>
                  </a:ext>
                </a:extLst>
              </a:tr>
            </a:tbl>
          </a:graphicData>
        </a:graphic>
      </p:graphicFrame>
      <p:sp>
        <p:nvSpPr>
          <p:cNvPr id="13329" name="Text Box 16">
            <a:extLst>
              <a:ext uri="{FF2B5EF4-FFF2-40B4-BE49-F238E27FC236}">
                <a16:creationId xmlns:a16="http://schemas.microsoft.com/office/drawing/2014/main" id="{CA909214-4B8B-4305-967A-B842E1193F93}"/>
              </a:ext>
            </a:extLst>
          </p:cNvPr>
          <p:cNvSpPr txBox="1">
            <a:spLocks noChangeArrowheads="1"/>
          </p:cNvSpPr>
          <p:nvPr/>
        </p:nvSpPr>
        <p:spPr bwMode="auto">
          <a:xfrm>
            <a:off x="1133475" y="5441950"/>
            <a:ext cx="99774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spcBef>
                <a:spcPts val="7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3000">
                <a:solidFill>
                  <a:srgbClr val="000000"/>
                </a:solidFill>
                <a:latin typeface="Arial" panose="020B0604020202020204" pitchFamily="34" charset="0"/>
                <a:ea typeface="Microsoft YaHei" panose="020B0503020204020204" pitchFamily="34" charset="-122"/>
              </a:defRPr>
            </a:lvl1pPr>
            <a:lvl2pPr>
              <a:spcBef>
                <a:spcPts val="6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700">
                <a:solidFill>
                  <a:srgbClr val="000000"/>
                </a:solidFill>
                <a:latin typeface="Arial" panose="020B0604020202020204" pitchFamily="34" charset="0"/>
                <a:ea typeface="Microsoft YaHei" panose="020B0503020204020204" pitchFamily="34" charset="-122"/>
              </a:defRPr>
            </a:lvl2pPr>
            <a:lvl3pPr>
              <a:spcBef>
                <a:spcPts val="56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300">
                <a:solidFill>
                  <a:srgbClr val="000000"/>
                </a:solidFill>
                <a:latin typeface="Arial" panose="020B0604020202020204" pitchFamily="34" charset="0"/>
                <a:ea typeface="Microsoft YaHei" panose="020B0503020204020204" pitchFamily="34" charset="-122"/>
              </a:defRPr>
            </a:lvl3pPr>
            <a:lvl4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000000"/>
                </a:solidFill>
                <a:latin typeface="Arial" panose="020B0604020202020204" pitchFamily="34" charset="0"/>
                <a:ea typeface="Microsoft YaHei" panose="020B0503020204020204" pitchFamily="34" charset="-122"/>
              </a:defRPr>
            </a:lvl4pPr>
            <a:lvl5pPr>
              <a:spcBef>
                <a:spcPts val="4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000000"/>
                </a:solidFill>
                <a:latin typeface="Arial" panose="020B0604020202020204" pitchFamily="34" charset="0"/>
                <a:ea typeface="Microsoft YaHei" panose="020B0503020204020204" pitchFamily="34" charset="-122"/>
              </a:defRPr>
            </a:lvl9pPr>
          </a:lstStyle>
          <a:p>
            <a:pPr eaLnBrk="1" hangingPunct="1">
              <a:lnSpc>
                <a:spcPct val="93000"/>
              </a:lnSpc>
              <a:spcBef>
                <a:spcPct val="0"/>
              </a:spcBef>
              <a:buClrTx/>
              <a:buFontTx/>
              <a:buNone/>
            </a:pPr>
            <a:r>
              <a:rPr lang="en-AU" altLang="en-US" sz="1800"/>
              <a:t>These diagrams are simplified.   The tasks are not necessarily distinct and often overlap or may be revisited.  </a:t>
            </a:r>
            <a:r>
              <a:rPr lang="en-AU" altLang="en-US" sz="1100"/>
              <a:t>Colour coded to last slide.</a:t>
            </a:r>
          </a:p>
        </p:txBody>
      </p:sp>
      <p:graphicFrame>
        <p:nvGraphicFramePr>
          <p:cNvPr id="8209" name="Group 17">
            <a:extLst>
              <a:ext uri="{FF2B5EF4-FFF2-40B4-BE49-F238E27FC236}">
                <a16:creationId xmlns:a16="http://schemas.microsoft.com/office/drawing/2014/main" id="{2AFADFDF-D6DA-4DFB-8D84-AF2DB2941440}"/>
              </a:ext>
            </a:extLst>
          </p:cNvPr>
          <p:cNvGraphicFramePr>
            <a:graphicFrameLocks noGrp="1"/>
          </p:cNvGraphicFramePr>
          <p:nvPr/>
        </p:nvGraphicFramePr>
        <p:xfrm>
          <a:off x="0" y="2668588"/>
          <a:ext cx="10815638" cy="1247776"/>
        </p:xfrm>
        <a:graphic>
          <a:graphicData uri="http://schemas.openxmlformats.org/drawingml/2006/table">
            <a:tbl>
              <a:tblPr/>
              <a:tblGrid>
                <a:gridCol w="1304925">
                  <a:extLst>
                    <a:ext uri="{9D8B030D-6E8A-4147-A177-3AD203B41FA5}">
                      <a16:colId xmlns:a16="http://schemas.microsoft.com/office/drawing/2014/main" val="3639690506"/>
                    </a:ext>
                  </a:extLst>
                </a:gridCol>
                <a:gridCol w="2655888">
                  <a:extLst>
                    <a:ext uri="{9D8B030D-6E8A-4147-A177-3AD203B41FA5}">
                      <a16:colId xmlns:a16="http://schemas.microsoft.com/office/drawing/2014/main" val="3796328316"/>
                    </a:ext>
                  </a:extLst>
                </a:gridCol>
                <a:gridCol w="1512887">
                  <a:extLst>
                    <a:ext uri="{9D8B030D-6E8A-4147-A177-3AD203B41FA5}">
                      <a16:colId xmlns:a16="http://schemas.microsoft.com/office/drawing/2014/main" val="1742558737"/>
                    </a:ext>
                  </a:extLst>
                </a:gridCol>
                <a:gridCol w="3594100">
                  <a:extLst>
                    <a:ext uri="{9D8B030D-6E8A-4147-A177-3AD203B41FA5}">
                      <a16:colId xmlns:a16="http://schemas.microsoft.com/office/drawing/2014/main" val="2880254248"/>
                    </a:ext>
                  </a:extLst>
                </a:gridCol>
                <a:gridCol w="1306513">
                  <a:extLst>
                    <a:ext uri="{9D8B030D-6E8A-4147-A177-3AD203B41FA5}">
                      <a16:colId xmlns:a16="http://schemas.microsoft.com/office/drawing/2014/main" val="1120132160"/>
                    </a:ext>
                  </a:extLst>
                </a:gridCol>
                <a:gridCol w="441325">
                  <a:extLst>
                    <a:ext uri="{9D8B030D-6E8A-4147-A177-3AD203B41FA5}">
                      <a16:colId xmlns:a16="http://schemas.microsoft.com/office/drawing/2014/main" val="1795566115"/>
                    </a:ext>
                  </a:extLst>
                </a:gridCol>
              </a:tblGrid>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4920672"/>
                  </a:ext>
                </a:extLst>
              </a:tr>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FF420E"/>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4C4C4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solidFill>
                      <a:srgbClr val="9966CC"/>
                    </a:solidFill>
                  </a:tcPr>
                </a:tc>
                <a:extLst>
                  <a:ext uri="{0D108BD9-81ED-4DB2-BD59-A6C34878D82A}">
                    <a16:rowId xmlns:a16="http://schemas.microsoft.com/office/drawing/2014/main" val="2484155075"/>
                  </a:ext>
                </a:extLst>
              </a:tr>
            </a:tbl>
          </a:graphicData>
        </a:graphic>
      </p:graphicFrame>
      <p:graphicFrame>
        <p:nvGraphicFramePr>
          <p:cNvPr id="8222" name="Group 30">
            <a:extLst>
              <a:ext uri="{FF2B5EF4-FFF2-40B4-BE49-F238E27FC236}">
                <a16:creationId xmlns:a16="http://schemas.microsoft.com/office/drawing/2014/main" id="{2B1D3C92-EF2C-41AE-8704-0253D8D745F3}"/>
              </a:ext>
            </a:extLst>
          </p:cNvPr>
          <p:cNvGraphicFramePr>
            <a:graphicFrameLocks noGrp="1"/>
          </p:cNvGraphicFramePr>
          <p:nvPr/>
        </p:nvGraphicFramePr>
        <p:xfrm>
          <a:off x="0" y="3389313"/>
          <a:ext cx="10814050" cy="1247776"/>
        </p:xfrm>
        <a:graphic>
          <a:graphicData uri="http://schemas.openxmlformats.org/drawingml/2006/table">
            <a:tbl>
              <a:tblPr/>
              <a:tblGrid>
                <a:gridCol w="1304925">
                  <a:extLst>
                    <a:ext uri="{9D8B030D-6E8A-4147-A177-3AD203B41FA5}">
                      <a16:colId xmlns:a16="http://schemas.microsoft.com/office/drawing/2014/main" val="1339299305"/>
                    </a:ext>
                  </a:extLst>
                </a:gridCol>
                <a:gridCol w="665163">
                  <a:extLst>
                    <a:ext uri="{9D8B030D-6E8A-4147-A177-3AD203B41FA5}">
                      <a16:colId xmlns:a16="http://schemas.microsoft.com/office/drawing/2014/main" val="3542034903"/>
                    </a:ext>
                  </a:extLst>
                </a:gridCol>
                <a:gridCol w="552450">
                  <a:extLst>
                    <a:ext uri="{9D8B030D-6E8A-4147-A177-3AD203B41FA5}">
                      <a16:colId xmlns:a16="http://schemas.microsoft.com/office/drawing/2014/main" val="2890885341"/>
                    </a:ext>
                  </a:extLst>
                </a:gridCol>
                <a:gridCol w="588962">
                  <a:extLst>
                    <a:ext uri="{9D8B030D-6E8A-4147-A177-3AD203B41FA5}">
                      <a16:colId xmlns:a16="http://schemas.microsoft.com/office/drawing/2014/main" val="1464568758"/>
                    </a:ext>
                  </a:extLst>
                </a:gridCol>
                <a:gridCol w="773113">
                  <a:extLst>
                    <a:ext uri="{9D8B030D-6E8A-4147-A177-3AD203B41FA5}">
                      <a16:colId xmlns:a16="http://schemas.microsoft.com/office/drawing/2014/main" val="3579558569"/>
                    </a:ext>
                  </a:extLst>
                </a:gridCol>
                <a:gridCol w="6929437">
                  <a:extLst>
                    <a:ext uri="{9D8B030D-6E8A-4147-A177-3AD203B41FA5}">
                      <a16:colId xmlns:a16="http://schemas.microsoft.com/office/drawing/2014/main" val="3144535758"/>
                    </a:ext>
                  </a:extLst>
                </a:gridCol>
              </a:tblGrid>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87972461"/>
                  </a:ext>
                </a:extLst>
              </a:tr>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4C4C4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solidFill>
                      <a:srgbClr val="008000"/>
                    </a:solidFill>
                  </a:tcPr>
                </a:tc>
                <a:extLst>
                  <a:ext uri="{0D108BD9-81ED-4DB2-BD59-A6C34878D82A}">
                    <a16:rowId xmlns:a16="http://schemas.microsoft.com/office/drawing/2014/main" val="2482400766"/>
                  </a:ext>
                </a:extLst>
              </a:tr>
            </a:tbl>
          </a:graphicData>
        </a:graphic>
      </p:graphicFrame>
      <p:graphicFrame>
        <p:nvGraphicFramePr>
          <p:cNvPr id="8235" name="Group 43">
            <a:extLst>
              <a:ext uri="{FF2B5EF4-FFF2-40B4-BE49-F238E27FC236}">
                <a16:creationId xmlns:a16="http://schemas.microsoft.com/office/drawing/2014/main" id="{7555DFC5-6661-43EC-868E-1606CBAFA762}"/>
              </a:ext>
            </a:extLst>
          </p:cNvPr>
          <p:cNvGraphicFramePr>
            <a:graphicFrameLocks noGrp="1"/>
          </p:cNvGraphicFramePr>
          <p:nvPr/>
        </p:nvGraphicFramePr>
        <p:xfrm>
          <a:off x="0" y="4179888"/>
          <a:ext cx="10814050" cy="1247776"/>
        </p:xfrm>
        <a:graphic>
          <a:graphicData uri="http://schemas.openxmlformats.org/drawingml/2006/table">
            <a:tbl>
              <a:tblPr/>
              <a:tblGrid>
                <a:gridCol w="1304925">
                  <a:extLst>
                    <a:ext uri="{9D8B030D-6E8A-4147-A177-3AD203B41FA5}">
                      <a16:colId xmlns:a16="http://schemas.microsoft.com/office/drawing/2014/main" val="759734179"/>
                    </a:ext>
                  </a:extLst>
                </a:gridCol>
                <a:gridCol w="6470650">
                  <a:extLst>
                    <a:ext uri="{9D8B030D-6E8A-4147-A177-3AD203B41FA5}">
                      <a16:colId xmlns:a16="http://schemas.microsoft.com/office/drawing/2014/main" val="319348706"/>
                    </a:ext>
                  </a:extLst>
                </a:gridCol>
                <a:gridCol w="571500">
                  <a:extLst>
                    <a:ext uri="{9D8B030D-6E8A-4147-A177-3AD203B41FA5}">
                      <a16:colId xmlns:a16="http://schemas.microsoft.com/office/drawing/2014/main" val="2208223652"/>
                    </a:ext>
                  </a:extLst>
                </a:gridCol>
                <a:gridCol w="571500">
                  <a:extLst>
                    <a:ext uri="{9D8B030D-6E8A-4147-A177-3AD203B41FA5}">
                      <a16:colId xmlns:a16="http://schemas.microsoft.com/office/drawing/2014/main" val="2875515701"/>
                    </a:ext>
                  </a:extLst>
                </a:gridCol>
                <a:gridCol w="588963">
                  <a:extLst>
                    <a:ext uri="{9D8B030D-6E8A-4147-A177-3AD203B41FA5}">
                      <a16:colId xmlns:a16="http://schemas.microsoft.com/office/drawing/2014/main" val="2150674186"/>
                    </a:ext>
                  </a:extLst>
                </a:gridCol>
                <a:gridCol w="1306512">
                  <a:extLst>
                    <a:ext uri="{9D8B030D-6E8A-4147-A177-3AD203B41FA5}">
                      <a16:colId xmlns:a16="http://schemas.microsoft.com/office/drawing/2014/main" val="2130879968"/>
                    </a:ext>
                  </a:extLst>
                </a:gridCol>
              </a:tblGrid>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02371227"/>
                  </a:ext>
                </a:extLst>
              </a:tr>
              <a:tr h="623888">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no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FF420E"/>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4C4C4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9966C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78576" marB="36000" horzOverflow="overflow">
                    <a:lnL>
                      <a:noFill/>
                    </a:lnL>
                    <a:lnR>
                      <a:noFill/>
                    </a:lnR>
                    <a:lnT>
                      <a:noFill/>
                    </a:lnT>
                    <a:lnB>
                      <a:noFill/>
                    </a:lnB>
                    <a:lnTlToBr>
                      <a:noFill/>
                    </a:lnTlToBr>
                    <a:lnBlToTr>
                      <a:noFill/>
                    </a:lnBlToTr>
                    <a:solidFill>
                      <a:srgbClr val="4C4C4C"/>
                    </a:solidFill>
                  </a:tcPr>
                </a:tc>
                <a:tc>
                  <a:txBody>
                    <a:bodyPr/>
                    <a:lstStyle>
                      <a:lvl1pPr>
                        <a:spcBef>
                          <a:spcPts val="7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600">
                          <a:solidFill>
                            <a:srgbClr val="000000"/>
                          </a:solidFill>
                          <a:latin typeface="Arial" panose="020B0604020202020204" pitchFamily="34" charset="0"/>
                          <a:ea typeface="Microsoft YaHei" panose="020B0503020204020204" pitchFamily="34" charset="-122"/>
                        </a:defRPr>
                      </a:lvl1pPr>
                      <a:lvl2pPr>
                        <a:spcBef>
                          <a:spcPts val="6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300">
                          <a:solidFill>
                            <a:srgbClr val="000000"/>
                          </a:solidFill>
                          <a:latin typeface="Arial" panose="020B0604020202020204" pitchFamily="34" charset="0"/>
                          <a:ea typeface="Microsoft YaHei" panose="020B0503020204020204" pitchFamily="34" charset="-122"/>
                        </a:defRPr>
                      </a:lvl2pPr>
                      <a:lvl3pPr>
                        <a:spcBef>
                          <a:spcPts val="563"/>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100">
                          <a:solidFill>
                            <a:srgbClr val="000000"/>
                          </a:solidFill>
                          <a:latin typeface="Arial" panose="020B0604020202020204" pitchFamily="34" charset="0"/>
                          <a:ea typeface="Microsoft YaHei" panose="020B0503020204020204" pitchFamily="34" charset="-122"/>
                        </a:defRPr>
                      </a:lvl3pPr>
                      <a:lvl4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4pPr>
                      <a:lvl5pPr>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7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pPr>
                      <a:endParaRPr kumimoji="0" lang="en-AU" altLang="en-U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90000" marR="90000" marT="232296" marB="46800" horzOverflow="overflow">
                    <a:lnL>
                      <a:noFill/>
                    </a:lnL>
                    <a:lnR>
                      <a:noFill/>
                    </a:lnR>
                    <a:lnT>
                      <a:noFill/>
                    </a:lnT>
                    <a:lnB>
                      <a:noFill/>
                    </a:lnB>
                    <a:lnTlToBr>
                      <a:noFill/>
                    </a:lnTlToBr>
                    <a:lnBlToTr>
                      <a:noFill/>
                    </a:lnBlToTr>
                    <a:solidFill>
                      <a:srgbClr val="008000"/>
                    </a:solidFill>
                  </a:tcPr>
                </a:tc>
                <a:extLst>
                  <a:ext uri="{0D108BD9-81ED-4DB2-BD59-A6C34878D82A}">
                    <a16:rowId xmlns:a16="http://schemas.microsoft.com/office/drawing/2014/main" val="1146357735"/>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336699"/>
            </a:gs>
          </a:gsLst>
          <a:lin ang="5400000" scaled="1"/>
        </a:gradFill>
        <a:effectLst/>
      </p:bgPr>
    </p:bg>
    <p:spTree>
      <p:nvGrpSpPr>
        <p:cNvPr id="1" name=""/>
        <p:cNvGrpSpPr/>
        <p:nvPr/>
      </p:nvGrpSpPr>
      <p:grpSpPr>
        <a:xfrm>
          <a:off x="0" y="0"/>
          <a:ext cx="0" cy="0"/>
          <a:chOff x="0" y="0"/>
          <a:chExt cx="0" cy="0"/>
        </a:xfrm>
      </p:grpSpPr>
      <p:sp>
        <p:nvSpPr>
          <p:cNvPr id="15362" name="AutoShape 1">
            <a:extLst>
              <a:ext uri="{FF2B5EF4-FFF2-40B4-BE49-F238E27FC236}">
                <a16:creationId xmlns:a16="http://schemas.microsoft.com/office/drawing/2014/main" id="{F9EA4D04-CD76-485B-BF0E-2030D574E974}"/>
              </a:ext>
            </a:extLst>
          </p:cNvPr>
          <p:cNvSpPr>
            <a:spLocks noChangeArrowheads="1"/>
          </p:cNvSpPr>
          <p:nvPr/>
        </p:nvSpPr>
        <p:spPr bwMode="auto">
          <a:xfrm>
            <a:off x="454025" y="1155700"/>
            <a:ext cx="11066463" cy="5322888"/>
          </a:xfrm>
          <a:prstGeom prst="roundRect">
            <a:avLst>
              <a:gd name="adj" fmla="val 28"/>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AU" altLang="en-US"/>
          </a:p>
        </p:txBody>
      </p:sp>
      <p:sp>
        <p:nvSpPr>
          <p:cNvPr id="15363" name="Rectangle 2">
            <a:extLst>
              <a:ext uri="{FF2B5EF4-FFF2-40B4-BE49-F238E27FC236}">
                <a16:creationId xmlns:a16="http://schemas.microsoft.com/office/drawing/2014/main" id="{85037EA1-C3D0-4ADC-8CEA-F622CC03BE00}"/>
              </a:ext>
            </a:extLst>
          </p:cNvPr>
          <p:cNvSpPr>
            <a:spLocks noGrp="1" noChangeArrowheads="1"/>
          </p:cNvSpPr>
          <p:nvPr>
            <p:ph type="title"/>
          </p:nvPr>
        </p:nvSpPr>
        <p:spPr>
          <a:xfrm>
            <a:off x="3032125" y="-44450"/>
            <a:ext cx="7966075" cy="1239838"/>
          </a:xfrm>
        </p:spPr>
        <p:txBody>
          <a:bodyPr lIns="0" tIns="0" rIns="0" bIns="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a:solidFill>
                  <a:srgbClr val="CFE7E5"/>
                </a:solidFill>
              </a:rPr>
              <a:t>Leading through transition</a:t>
            </a:r>
          </a:p>
        </p:txBody>
      </p:sp>
      <p:sp>
        <p:nvSpPr>
          <p:cNvPr id="9219" name="Rectangle 3">
            <a:extLst>
              <a:ext uri="{FF2B5EF4-FFF2-40B4-BE49-F238E27FC236}">
                <a16:creationId xmlns:a16="http://schemas.microsoft.com/office/drawing/2014/main" id="{E4C272E6-0EE8-43FC-9FFE-48A3F31AAD64}"/>
              </a:ext>
            </a:extLst>
          </p:cNvPr>
          <p:cNvSpPr>
            <a:spLocks noGrp="1" noChangeArrowheads="1"/>
          </p:cNvSpPr>
          <p:nvPr>
            <p:ph type="body" idx="1"/>
          </p:nvPr>
        </p:nvSpPr>
        <p:spPr>
          <a:xfrm>
            <a:off x="494276" y="1155700"/>
            <a:ext cx="11026212" cy="4675188"/>
          </a:xfrm>
        </p:spPr>
        <p:txBody>
          <a:bodyPr lIns="0" tIns="28080" rIns="0" bIns="0"/>
          <a:lstStyle/>
          <a:p>
            <a:pPr indent="-336550"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pPr>
            <a:r>
              <a:rPr lang="en-AU" altLang="en-US" sz="2800" dirty="0"/>
              <a:t>The tasks of effective leadership vary through the transition process.</a:t>
            </a:r>
          </a:p>
          <a:p>
            <a:pPr marL="341313" indent="-336550" eaLnBrk="1" hangingPunct="1">
              <a:spcBef>
                <a:spcPts val="800"/>
              </a:spcBef>
              <a:buFont typeface="Times New Roman" panose="02020603050405020304" pitchFamily="18"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pPr>
            <a:r>
              <a:rPr lang="en-AU" altLang="en-US" sz="2800" dirty="0"/>
              <a:t> </a:t>
            </a:r>
            <a:r>
              <a:rPr lang="en-AU" altLang="en-US" sz="2800" b="1" dirty="0"/>
              <a:t>Clear visionary leadership</a:t>
            </a:r>
            <a:r>
              <a:rPr lang="en-AU" altLang="en-US" sz="2800" dirty="0"/>
              <a:t> is needed to enable the release / disconnect process</a:t>
            </a:r>
          </a:p>
          <a:p>
            <a:pPr marL="341313" indent="-336550" eaLnBrk="1" hangingPunct="1">
              <a:spcBef>
                <a:spcPts val="800"/>
              </a:spcBef>
              <a:buFont typeface="Times New Roman" panose="02020603050405020304" pitchFamily="18"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pPr>
            <a:r>
              <a:rPr lang="en-AU" altLang="en-US" sz="2800" dirty="0"/>
              <a:t> </a:t>
            </a:r>
            <a:r>
              <a:rPr lang="en-AU" altLang="en-US" sz="2800" b="1" dirty="0"/>
              <a:t>Pastoral leadership</a:t>
            </a:r>
            <a:r>
              <a:rPr lang="en-AU" altLang="en-US" sz="2800" dirty="0"/>
              <a:t> is essential through the neutral phase where there is significant anxiety, worry and disconnection to manage</a:t>
            </a:r>
          </a:p>
          <a:p>
            <a:pPr marL="341313" indent="-336550" eaLnBrk="1" hangingPunct="1">
              <a:spcBef>
                <a:spcPts val="800"/>
              </a:spcBef>
              <a:buFont typeface="Times New Roman" panose="02020603050405020304" pitchFamily="18"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pPr>
            <a:r>
              <a:rPr lang="en-AU" altLang="en-US" sz="2800" dirty="0"/>
              <a:t> </a:t>
            </a:r>
            <a:r>
              <a:rPr lang="en-AU" altLang="en-US" sz="2800" b="1" dirty="0"/>
              <a:t>Organisational, team formation and equipping leadership</a:t>
            </a:r>
            <a:r>
              <a:rPr lang="en-AU" altLang="en-US" sz="2800" dirty="0"/>
              <a:t> is required to enable engagement / re-connection / empowerment toward new ways of doing things.</a:t>
            </a:r>
            <a:br>
              <a:rPr lang="en-AU" altLang="en-US" sz="2800" dirty="0"/>
            </a:br>
            <a:endParaRPr lang="en-AU" altLang="en-US" sz="2800" dirty="0"/>
          </a:p>
          <a:p>
            <a:pPr marL="404813" lvl="1" indent="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a:pPr>
            <a:r>
              <a:rPr lang="en-AU" altLang="en-US" sz="2800" dirty="0"/>
              <a:t>These three complementary modes of leadership are rarely found in one person.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4FC3D7D2-DDCF-481B-8509-119BA30AC7CC}"/>
              </a:ext>
            </a:extLst>
          </p:cNvPr>
          <p:cNvSpPr>
            <a:spLocks noGrp="1" noChangeArrowheads="1"/>
          </p:cNvSpPr>
          <p:nvPr>
            <p:ph type="title"/>
          </p:nvPr>
        </p:nvSpPr>
        <p:spPr>
          <a:xfrm>
            <a:off x="815975" y="203200"/>
            <a:ext cx="10158413" cy="815975"/>
          </a:xfrm>
        </p:spPr>
        <p:txBody>
          <a:bodyPr lIns="91440" tIns="45720" rIns="91440" bIns="45720" anchor="b"/>
          <a:lstStyle/>
          <a:p>
            <a:pPr algn="l">
              <a:lnSpc>
                <a:spcPts val="3388"/>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lang="en-US" altLang="en-US" sz="3200">
                <a:solidFill>
                  <a:srgbClr val="D0DED1"/>
                </a:solidFill>
              </a:rPr>
              <a:t>Dimensions of change</a:t>
            </a:r>
          </a:p>
        </p:txBody>
      </p:sp>
      <p:sp>
        <p:nvSpPr>
          <p:cNvPr id="17411" name="Rectangle 2">
            <a:extLst>
              <a:ext uri="{FF2B5EF4-FFF2-40B4-BE49-F238E27FC236}">
                <a16:creationId xmlns:a16="http://schemas.microsoft.com/office/drawing/2014/main" id="{AE9637D5-CD3B-4CDC-B243-E460E8226809}"/>
              </a:ext>
            </a:extLst>
          </p:cNvPr>
          <p:cNvSpPr>
            <a:spLocks noGrp="1" noChangeArrowheads="1"/>
          </p:cNvSpPr>
          <p:nvPr>
            <p:ph type="body" idx="1"/>
          </p:nvPr>
        </p:nvSpPr>
        <p:spPr>
          <a:xfrm>
            <a:off x="820738" y="1631950"/>
            <a:ext cx="9791700" cy="4276725"/>
          </a:xfrm>
        </p:spPr>
        <p:txBody>
          <a:bodyPr/>
          <a:lstStyle/>
          <a:p>
            <a:pPr marL="323850" indent="0">
              <a:spcBef>
                <a:spcPts val="800"/>
              </a:spcBef>
              <a:buClrTx/>
              <a:buFontTx/>
              <a:buNone/>
              <a:tabLst>
                <a:tab pos="893763" algn="l"/>
                <a:tab pos="1808163" algn="l"/>
                <a:tab pos="2722563" algn="l"/>
                <a:tab pos="3636963" algn="l"/>
                <a:tab pos="4551363" algn="l"/>
                <a:tab pos="5465763" algn="l"/>
                <a:tab pos="6380163" algn="l"/>
                <a:tab pos="7294563" algn="l"/>
                <a:tab pos="8208963" algn="l"/>
                <a:tab pos="9123363" algn="l"/>
                <a:tab pos="10037763" algn="l"/>
              </a:tabLst>
            </a:pPr>
            <a:r>
              <a:rPr lang="en-AU" altLang="en-US" sz="3200"/>
              <a:t>What is changing: Established practices, rules, roles, or goals?  </a:t>
            </a:r>
          </a:p>
          <a:p>
            <a:pPr marL="323850" indent="0">
              <a:spcBef>
                <a:spcPts val="800"/>
              </a:spcBef>
              <a:buClrTx/>
              <a:buFontTx/>
              <a:buNone/>
              <a:tabLst>
                <a:tab pos="893763" algn="l"/>
                <a:tab pos="1808163" algn="l"/>
                <a:tab pos="2722563" algn="l"/>
                <a:tab pos="3636963" algn="l"/>
                <a:tab pos="4551363" algn="l"/>
                <a:tab pos="5465763" algn="l"/>
                <a:tab pos="6380163" algn="l"/>
                <a:tab pos="7294563" algn="l"/>
                <a:tab pos="8208963" algn="l"/>
                <a:tab pos="9123363" algn="l"/>
                <a:tab pos="10037763" algn="l"/>
              </a:tabLst>
            </a:pPr>
            <a:r>
              <a:rPr lang="en-AU" altLang="en-US" sz="3200"/>
              <a:t>What is driving this change: Is this forced change, are we choosing to address issues or have we developed a vision for a different future?</a:t>
            </a:r>
          </a:p>
          <a:p>
            <a:pPr marL="323850" indent="0">
              <a:spcBef>
                <a:spcPts val="800"/>
              </a:spcBef>
              <a:buClrTx/>
              <a:buFontTx/>
              <a:buNone/>
              <a:tabLst>
                <a:tab pos="893763" algn="l"/>
                <a:tab pos="1808163" algn="l"/>
                <a:tab pos="2722563" algn="l"/>
                <a:tab pos="3636963" algn="l"/>
                <a:tab pos="4551363" algn="l"/>
                <a:tab pos="5465763" algn="l"/>
                <a:tab pos="6380163" algn="l"/>
                <a:tab pos="7294563" algn="l"/>
                <a:tab pos="8208963" algn="l"/>
                <a:tab pos="9123363" algn="l"/>
                <a:tab pos="10037763" algn="l"/>
              </a:tabLst>
            </a:pPr>
            <a:r>
              <a:rPr lang="en-AU" altLang="en-US" sz="3200"/>
              <a:t>How will change be facilitated: Pushed and dragged – tended and held, are we participants or recipients?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DBF5D033932E40B57D7C889367BA30" ma:contentTypeVersion="17" ma:contentTypeDescription="Create a new document." ma:contentTypeScope="" ma:versionID="0d264822ef4b264faba7607091c2f1e3">
  <xsd:schema xmlns:xsd="http://www.w3.org/2001/XMLSchema" xmlns:xs="http://www.w3.org/2001/XMLSchema" xmlns:p="http://schemas.microsoft.com/office/2006/metadata/properties" xmlns:ns2="c3367088-9eb7-4cc3-9d42-6a66d99f549f" xmlns:ns3="a7220c21-5ca0-4cf7-a32f-d9f9943e3a98" targetNamespace="http://schemas.microsoft.com/office/2006/metadata/properties" ma:root="true" ma:fieldsID="cbf174a1dbf1016b98e950cfc2f05ac8" ns2:_="" ns3:_="">
    <xsd:import namespace="c3367088-9eb7-4cc3-9d42-6a66d99f549f"/>
    <xsd:import namespace="a7220c21-5ca0-4cf7-a32f-d9f9943e3a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67088-9eb7-4cc3-9d42-6a66d99f54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113e4e-f05c-4c92-8610-e7614f156c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220c21-5ca0-4cf7-a32f-d9f9943e3a9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e4b2f0-7b07-4750-a843-eedb279e3026}" ma:internalName="TaxCatchAll" ma:showField="CatchAllData" ma:web="a7220c21-5ca0-4cf7-a32f-d9f9943e3a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367088-9eb7-4cc3-9d42-6a66d99f549f">
      <Terms xmlns="http://schemas.microsoft.com/office/infopath/2007/PartnerControls"/>
    </lcf76f155ced4ddcb4097134ff3c332f>
    <TaxCatchAll xmlns="a7220c21-5ca0-4cf7-a32f-d9f9943e3a98" xsi:nil="true"/>
  </documentManagement>
</p:properties>
</file>

<file path=customXml/itemProps1.xml><?xml version="1.0" encoding="utf-8"?>
<ds:datastoreItem xmlns:ds="http://schemas.openxmlformats.org/officeDocument/2006/customXml" ds:itemID="{5B38FD78-6949-4A84-A2D4-0791A143737C}"/>
</file>

<file path=customXml/itemProps2.xml><?xml version="1.0" encoding="utf-8"?>
<ds:datastoreItem xmlns:ds="http://schemas.openxmlformats.org/officeDocument/2006/customXml" ds:itemID="{0BD157D7-FB54-4C2D-A0B7-F791C7D7B99C}"/>
</file>

<file path=customXml/itemProps3.xml><?xml version="1.0" encoding="utf-8"?>
<ds:datastoreItem xmlns:ds="http://schemas.openxmlformats.org/officeDocument/2006/customXml" ds:itemID="{933C93B7-AB13-4156-A667-99B6E4BAFA29}"/>
</file>

<file path=docProps/app.xml><?xml version="1.0" encoding="utf-8"?>
<Properties xmlns="http://schemas.openxmlformats.org/officeDocument/2006/extended-properties" xmlns:vt="http://schemas.openxmlformats.org/officeDocument/2006/docPropsVTypes">
  <Template/>
  <TotalTime>5528</TotalTime>
  <Words>1419</Words>
  <Application>Microsoft Macintosh PowerPoint</Application>
  <PresentationFormat>Custom</PresentationFormat>
  <Paragraphs>103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 New Roman</vt:lpstr>
      <vt:lpstr>Wingdings</vt:lpstr>
      <vt:lpstr>Office Theme</vt:lpstr>
      <vt:lpstr>PowerPoint Presentation</vt:lpstr>
      <vt:lpstr>PowerPoint Presentation</vt:lpstr>
      <vt:lpstr>Change and transition</vt:lpstr>
      <vt:lpstr>Types of Change and Transition</vt:lpstr>
      <vt:lpstr>William Bridges' model of transition</vt:lpstr>
      <vt:lpstr>Processing transition</vt:lpstr>
      <vt:lpstr>Transition processes</vt:lpstr>
      <vt:lpstr>Leading through transition</vt:lpstr>
      <vt:lpstr>Dimensions of change</vt:lpstr>
      <vt:lpstr>Peer to peer leadership coaching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The Episcopal Church Center</dc:creator>
  <cp:keywords/>
  <dc:description/>
  <cp:lastModifiedBy>Steve Hales</cp:lastModifiedBy>
  <cp:revision>165</cp:revision>
  <cp:lastPrinted>2013-05-29T03:33:15Z</cp:lastPrinted>
  <dcterms:created xsi:type="dcterms:W3CDTF">2002-06-06T12:26:47Z</dcterms:created>
  <dcterms:modified xsi:type="dcterms:W3CDTF">2023-06-06T09:32:01Z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0x01010089DBF5D033932E40B57D7C889367BA30</vt:lpwstr>
  </property>
</Properties>
</file>