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45" r:id="rId1"/>
  </p:sldMasterIdLst>
  <p:notesMasterIdLst>
    <p:notesMasterId r:id="rId38"/>
  </p:notesMasterIdLst>
  <p:sldIdLst>
    <p:sldId id="256" r:id="rId2"/>
    <p:sldId id="257" r:id="rId3"/>
    <p:sldId id="258" r:id="rId4"/>
    <p:sldId id="259" r:id="rId5"/>
    <p:sldId id="260" r:id="rId6"/>
    <p:sldId id="294" r:id="rId7"/>
    <p:sldId id="295" r:id="rId8"/>
    <p:sldId id="298" r:id="rId9"/>
    <p:sldId id="299" r:id="rId10"/>
    <p:sldId id="329" r:id="rId11"/>
    <p:sldId id="347" r:id="rId12"/>
    <p:sldId id="348" r:id="rId13"/>
    <p:sldId id="351" r:id="rId14"/>
    <p:sldId id="332" r:id="rId15"/>
    <p:sldId id="352" r:id="rId16"/>
    <p:sldId id="353" r:id="rId17"/>
    <p:sldId id="354" r:id="rId18"/>
    <p:sldId id="336" r:id="rId19"/>
    <p:sldId id="342" r:id="rId20"/>
    <p:sldId id="272" r:id="rId21"/>
    <p:sldId id="346" r:id="rId22"/>
    <p:sldId id="356" r:id="rId23"/>
    <p:sldId id="357" r:id="rId24"/>
    <p:sldId id="358" r:id="rId25"/>
    <p:sldId id="359" r:id="rId26"/>
    <p:sldId id="360" r:id="rId27"/>
    <p:sldId id="292" r:id="rId28"/>
    <p:sldId id="302" r:id="rId29"/>
    <p:sldId id="362" r:id="rId30"/>
    <p:sldId id="363" r:id="rId31"/>
    <p:sldId id="364" r:id="rId32"/>
    <p:sldId id="365" r:id="rId33"/>
    <p:sldId id="366" r:id="rId34"/>
    <p:sldId id="261" r:id="rId35"/>
    <p:sldId id="326" r:id="rId36"/>
    <p:sldId id="317"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B39F"/>
    <a:srgbClr val="6923CA"/>
    <a:srgbClr val="E558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Futura"/>
          <a:ea typeface="Futura"/>
          <a:cs typeface="Futura"/>
        </a:font>
        <a:srgbClr val="FFFFFF"/>
      </a:tcTxStyle>
      <a:tcStyle>
        <a:tcBdr>
          <a:left>
            <a:ln w="12700" cap="flat">
              <a:solidFill>
                <a:srgbClr val="868686"/>
              </a:solidFill>
              <a:prstDash val="solid"/>
              <a:round/>
            </a:ln>
          </a:left>
          <a:right>
            <a:ln w="12700" cap="flat">
              <a:solidFill>
                <a:srgbClr val="868686"/>
              </a:solidFill>
              <a:prstDash val="solid"/>
              <a:round/>
            </a:ln>
          </a:right>
          <a:top>
            <a:ln w="12700" cap="flat">
              <a:solidFill>
                <a:srgbClr val="868686"/>
              </a:solidFill>
              <a:prstDash val="solid"/>
              <a:round/>
            </a:ln>
          </a:top>
          <a:bottom>
            <a:ln w="127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rgbClr val="CAD2E8"/>
          </a:solidFill>
        </a:fill>
      </a:tcStyle>
    </a:wholeTbl>
    <a:band2H>
      <a:tcTxStyle/>
      <a:tcStyle>
        <a:tcBdr/>
        <a:fill>
          <a:solidFill>
            <a:srgbClr val="E6EAF4"/>
          </a:solidFill>
        </a:fill>
      </a:tcStyle>
    </a:band2H>
    <a:firstCol>
      <a:tcTxStyle b="on" i="off">
        <a:font>
          <a:latin typeface="Futura Bold"/>
          <a:ea typeface="Futura Bold"/>
          <a:cs typeface="Futura Bold"/>
        </a:font>
        <a:srgbClr val="868686"/>
      </a:tcTxStyle>
      <a:tcStyle>
        <a:tcBdr>
          <a:left>
            <a:ln w="12700" cap="flat">
              <a:solidFill>
                <a:srgbClr val="868686"/>
              </a:solidFill>
              <a:prstDash val="solid"/>
              <a:round/>
            </a:ln>
          </a:left>
          <a:right>
            <a:ln w="12700" cap="flat">
              <a:solidFill>
                <a:srgbClr val="868686"/>
              </a:solidFill>
              <a:prstDash val="solid"/>
              <a:round/>
            </a:ln>
          </a:right>
          <a:top>
            <a:ln w="12700" cap="flat">
              <a:solidFill>
                <a:srgbClr val="868686"/>
              </a:solidFill>
              <a:prstDash val="solid"/>
              <a:round/>
            </a:ln>
          </a:top>
          <a:bottom>
            <a:ln w="127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chemeClr val="accent1"/>
          </a:solidFill>
        </a:fill>
      </a:tcStyle>
    </a:firstCol>
    <a:lastRow>
      <a:tcTxStyle b="on" i="off">
        <a:font>
          <a:latin typeface="Futura Bold"/>
          <a:ea typeface="Futura Bold"/>
          <a:cs typeface="Futura Bold"/>
        </a:font>
        <a:srgbClr val="868686"/>
      </a:tcTxStyle>
      <a:tcStyle>
        <a:tcBdr>
          <a:left>
            <a:ln w="12700" cap="flat">
              <a:solidFill>
                <a:srgbClr val="868686"/>
              </a:solidFill>
              <a:prstDash val="solid"/>
              <a:round/>
            </a:ln>
          </a:left>
          <a:right>
            <a:ln w="12700" cap="flat">
              <a:solidFill>
                <a:srgbClr val="868686"/>
              </a:solidFill>
              <a:prstDash val="solid"/>
              <a:round/>
            </a:ln>
          </a:right>
          <a:top>
            <a:ln w="38100" cap="flat">
              <a:solidFill>
                <a:srgbClr val="868686"/>
              </a:solidFill>
              <a:prstDash val="solid"/>
              <a:round/>
            </a:ln>
          </a:top>
          <a:bottom>
            <a:ln w="127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chemeClr val="accent1"/>
          </a:solidFill>
        </a:fill>
      </a:tcStyle>
    </a:lastRow>
    <a:firstRow>
      <a:tcTxStyle b="on" i="off">
        <a:font>
          <a:latin typeface="Futura Bold"/>
          <a:ea typeface="Futura Bold"/>
          <a:cs typeface="Futura Bold"/>
        </a:font>
        <a:srgbClr val="868686"/>
      </a:tcTxStyle>
      <a:tcStyle>
        <a:tcBdr>
          <a:left>
            <a:ln w="12700" cap="flat">
              <a:solidFill>
                <a:srgbClr val="868686"/>
              </a:solidFill>
              <a:prstDash val="solid"/>
              <a:round/>
            </a:ln>
          </a:left>
          <a:right>
            <a:ln w="12700" cap="flat">
              <a:solidFill>
                <a:srgbClr val="868686"/>
              </a:solidFill>
              <a:prstDash val="solid"/>
              <a:round/>
            </a:ln>
          </a:right>
          <a:top>
            <a:ln w="12700" cap="flat">
              <a:solidFill>
                <a:srgbClr val="868686"/>
              </a:solidFill>
              <a:prstDash val="solid"/>
              <a:round/>
            </a:ln>
          </a:top>
          <a:bottom>
            <a:ln w="381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chemeClr val="accent1"/>
          </a:solidFill>
        </a:fill>
      </a:tcStyle>
    </a:firstRow>
  </a:tblStyle>
  <a:tblStyle styleId="{C7B018BB-80A7-4F77-B60F-C8B233D01FF8}" styleName="">
    <a:tblBg/>
    <a:wholeTbl>
      <a:tcTxStyle b="off" i="off">
        <a:font>
          <a:latin typeface="Futura"/>
          <a:ea typeface="Futura"/>
          <a:cs typeface="Futura"/>
        </a:font>
        <a:srgbClr val="FFFFFF"/>
      </a:tcTxStyle>
      <a:tcStyle>
        <a:tcBdr>
          <a:left>
            <a:ln w="12700" cap="flat">
              <a:solidFill>
                <a:srgbClr val="868686"/>
              </a:solidFill>
              <a:prstDash val="solid"/>
              <a:round/>
            </a:ln>
          </a:left>
          <a:right>
            <a:ln w="12700" cap="flat">
              <a:solidFill>
                <a:srgbClr val="868686"/>
              </a:solidFill>
              <a:prstDash val="solid"/>
              <a:round/>
            </a:ln>
          </a:right>
          <a:top>
            <a:ln w="12700" cap="flat">
              <a:solidFill>
                <a:srgbClr val="868686"/>
              </a:solidFill>
              <a:prstDash val="solid"/>
              <a:round/>
            </a:ln>
          </a:top>
          <a:bottom>
            <a:ln w="127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rgbClr val="F2E7CB"/>
          </a:solidFill>
        </a:fill>
      </a:tcStyle>
    </a:wholeTbl>
    <a:band2H>
      <a:tcTxStyle/>
      <a:tcStyle>
        <a:tcBdr/>
        <a:fill>
          <a:solidFill>
            <a:srgbClr val="F8F4E7"/>
          </a:solidFill>
        </a:fill>
      </a:tcStyle>
    </a:band2H>
    <a:firstCol>
      <a:tcTxStyle b="on" i="off">
        <a:font>
          <a:latin typeface="Futura Bold"/>
          <a:ea typeface="Futura Bold"/>
          <a:cs typeface="Futura Bold"/>
        </a:font>
        <a:srgbClr val="868686"/>
      </a:tcTxStyle>
      <a:tcStyle>
        <a:tcBdr>
          <a:left>
            <a:ln w="12700" cap="flat">
              <a:solidFill>
                <a:srgbClr val="868686"/>
              </a:solidFill>
              <a:prstDash val="solid"/>
              <a:round/>
            </a:ln>
          </a:left>
          <a:right>
            <a:ln w="12700" cap="flat">
              <a:solidFill>
                <a:srgbClr val="868686"/>
              </a:solidFill>
              <a:prstDash val="solid"/>
              <a:round/>
            </a:ln>
          </a:right>
          <a:top>
            <a:ln w="12700" cap="flat">
              <a:solidFill>
                <a:srgbClr val="868686"/>
              </a:solidFill>
              <a:prstDash val="solid"/>
              <a:round/>
            </a:ln>
          </a:top>
          <a:bottom>
            <a:ln w="127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chemeClr val="accent3"/>
          </a:solidFill>
        </a:fill>
      </a:tcStyle>
    </a:firstCol>
    <a:lastRow>
      <a:tcTxStyle b="on" i="off">
        <a:font>
          <a:latin typeface="Futura Bold"/>
          <a:ea typeface="Futura Bold"/>
          <a:cs typeface="Futura Bold"/>
        </a:font>
        <a:srgbClr val="868686"/>
      </a:tcTxStyle>
      <a:tcStyle>
        <a:tcBdr>
          <a:left>
            <a:ln w="12700" cap="flat">
              <a:solidFill>
                <a:srgbClr val="868686"/>
              </a:solidFill>
              <a:prstDash val="solid"/>
              <a:round/>
            </a:ln>
          </a:left>
          <a:right>
            <a:ln w="12700" cap="flat">
              <a:solidFill>
                <a:srgbClr val="868686"/>
              </a:solidFill>
              <a:prstDash val="solid"/>
              <a:round/>
            </a:ln>
          </a:right>
          <a:top>
            <a:ln w="38100" cap="flat">
              <a:solidFill>
                <a:srgbClr val="868686"/>
              </a:solidFill>
              <a:prstDash val="solid"/>
              <a:round/>
            </a:ln>
          </a:top>
          <a:bottom>
            <a:ln w="127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chemeClr val="accent3"/>
          </a:solidFill>
        </a:fill>
      </a:tcStyle>
    </a:lastRow>
    <a:firstRow>
      <a:tcTxStyle b="on" i="off">
        <a:font>
          <a:latin typeface="Futura Bold"/>
          <a:ea typeface="Futura Bold"/>
          <a:cs typeface="Futura Bold"/>
        </a:font>
        <a:srgbClr val="868686"/>
      </a:tcTxStyle>
      <a:tcStyle>
        <a:tcBdr>
          <a:left>
            <a:ln w="12700" cap="flat">
              <a:solidFill>
                <a:srgbClr val="868686"/>
              </a:solidFill>
              <a:prstDash val="solid"/>
              <a:round/>
            </a:ln>
          </a:left>
          <a:right>
            <a:ln w="12700" cap="flat">
              <a:solidFill>
                <a:srgbClr val="868686"/>
              </a:solidFill>
              <a:prstDash val="solid"/>
              <a:round/>
            </a:ln>
          </a:right>
          <a:top>
            <a:ln w="12700" cap="flat">
              <a:solidFill>
                <a:srgbClr val="868686"/>
              </a:solidFill>
              <a:prstDash val="solid"/>
              <a:round/>
            </a:ln>
          </a:top>
          <a:bottom>
            <a:ln w="381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chemeClr val="accent3"/>
          </a:solidFill>
        </a:fill>
      </a:tcStyle>
    </a:firstRow>
  </a:tblStyle>
  <a:tblStyle styleId="{EEE7283C-3CF3-47DC-8721-378D4A62B228}" styleName="">
    <a:tblBg/>
    <a:wholeTbl>
      <a:tcTxStyle b="off" i="off">
        <a:font>
          <a:latin typeface="Futura"/>
          <a:ea typeface="Futura"/>
          <a:cs typeface="Futura"/>
        </a:font>
        <a:srgbClr val="FFFFFF"/>
      </a:tcTxStyle>
      <a:tcStyle>
        <a:tcBdr>
          <a:left>
            <a:ln w="12700" cap="flat">
              <a:solidFill>
                <a:srgbClr val="868686"/>
              </a:solidFill>
              <a:prstDash val="solid"/>
              <a:round/>
            </a:ln>
          </a:left>
          <a:right>
            <a:ln w="12700" cap="flat">
              <a:solidFill>
                <a:srgbClr val="868686"/>
              </a:solidFill>
              <a:prstDash val="solid"/>
              <a:round/>
            </a:ln>
          </a:right>
          <a:top>
            <a:ln w="12700" cap="flat">
              <a:solidFill>
                <a:srgbClr val="868686"/>
              </a:solidFill>
              <a:prstDash val="solid"/>
              <a:round/>
            </a:ln>
          </a:top>
          <a:bottom>
            <a:ln w="127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rgbClr val="D5CDDE"/>
          </a:solidFill>
        </a:fill>
      </a:tcStyle>
    </a:wholeTbl>
    <a:band2H>
      <a:tcTxStyle/>
      <a:tcStyle>
        <a:tcBdr/>
        <a:fill>
          <a:solidFill>
            <a:srgbClr val="EBE8EF"/>
          </a:solidFill>
        </a:fill>
      </a:tcStyle>
    </a:band2H>
    <a:firstCol>
      <a:tcTxStyle b="on" i="off">
        <a:font>
          <a:latin typeface="Futura Bold"/>
          <a:ea typeface="Futura Bold"/>
          <a:cs typeface="Futura Bold"/>
        </a:font>
        <a:srgbClr val="868686"/>
      </a:tcTxStyle>
      <a:tcStyle>
        <a:tcBdr>
          <a:left>
            <a:ln w="12700" cap="flat">
              <a:solidFill>
                <a:srgbClr val="868686"/>
              </a:solidFill>
              <a:prstDash val="solid"/>
              <a:round/>
            </a:ln>
          </a:left>
          <a:right>
            <a:ln w="12700" cap="flat">
              <a:solidFill>
                <a:srgbClr val="868686"/>
              </a:solidFill>
              <a:prstDash val="solid"/>
              <a:round/>
            </a:ln>
          </a:right>
          <a:top>
            <a:ln w="12700" cap="flat">
              <a:solidFill>
                <a:srgbClr val="868686"/>
              </a:solidFill>
              <a:prstDash val="solid"/>
              <a:round/>
            </a:ln>
          </a:top>
          <a:bottom>
            <a:ln w="127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chemeClr val="accent6"/>
          </a:solidFill>
        </a:fill>
      </a:tcStyle>
    </a:firstCol>
    <a:lastRow>
      <a:tcTxStyle b="on" i="off">
        <a:font>
          <a:latin typeface="Futura Bold"/>
          <a:ea typeface="Futura Bold"/>
          <a:cs typeface="Futura Bold"/>
        </a:font>
        <a:srgbClr val="868686"/>
      </a:tcTxStyle>
      <a:tcStyle>
        <a:tcBdr>
          <a:left>
            <a:ln w="12700" cap="flat">
              <a:solidFill>
                <a:srgbClr val="868686"/>
              </a:solidFill>
              <a:prstDash val="solid"/>
              <a:round/>
            </a:ln>
          </a:left>
          <a:right>
            <a:ln w="12700" cap="flat">
              <a:solidFill>
                <a:srgbClr val="868686"/>
              </a:solidFill>
              <a:prstDash val="solid"/>
              <a:round/>
            </a:ln>
          </a:right>
          <a:top>
            <a:ln w="38100" cap="flat">
              <a:solidFill>
                <a:srgbClr val="868686"/>
              </a:solidFill>
              <a:prstDash val="solid"/>
              <a:round/>
            </a:ln>
          </a:top>
          <a:bottom>
            <a:ln w="127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chemeClr val="accent6"/>
          </a:solidFill>
        </a:fill>
      </a:tcStyle>
    </a:lastRow>
    <a:firstRow>
      <a:tcTxStyle b="on" i="off">
        <a:font>
          <a:latin typeface="Futura Bold"/>
          <a:ea typeface="Futura Bold"/>
          <a:cs typeface="Futura Bold"/>
        </a:font>
        <a:srgbClr val="868686"/>
      </a:tcTxStyle>
      <a:tcStyle>
        <a:tcBdr>
          <a:left>
            <a:ln w="12700" cap="flat">
              <a:solidFill>
                <a:srgbClr val="868686"/>
              </a:solidFill>
              <a:prstDash val="solid"/>
              <a:round/>
            </a:ln>
          </a:left>
          <a:right>
            <a:ln w="12700" cap="flat">
              <a:solidFill>
                <a:srgbClr val="868686"/>
              </a:solidFill>
              <a:prstDash val="solid"/>
              <a:round/>
            </a:ln>
          </a:right>
          <a:top>
            <a:ln w="12700" cap="flat">
              <a:solidFill>
                <a:srgbClr val="868686"/>
              </a:solidFill>
              <a:prstDash val="solid"/>
              <a:round/>
            </a:ln>
          </a:top>
          <a:bottom>
            <a:ln w="381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chemeClr val="accent6"/>
          </a:solidFill>
        </a:fill>
      </a:tcStyle>
    </a:firstRow>
  </a:tblStyle>
  <a:tblStyle styleId="{CF821DB8-F4EB-4A41-A1BA-3FCAFE7338EE}" styleName="">
    <a:tblBg/>
    <a:wholeTbl>
      <a:tcTxStyle b="off" i="off">
        <a:font>
          <a:latin typeface="Futura"/>
          <a:ea typeface="Futura"/>
          <a:cs typeface="Futur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868686"/>
          </a:solidFill>
        </a:fill>
      </a:tcStyle>
    </a:band2H>
    <a:firstCol>
      <a:tcTxStyle b="on" i="off">
        <a:font>
          <a:latin typeface="Futura Bold"/>
          <a:ea typeface="Futura Bold"/>
          <a:cs typeface="Futura Bold"/>
        </a:font>
        <a:srgbClr val="868686"/>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Futura Bold"/>
          <a:ea typeface="Futura Bold"/>
          <a:cs typeface="Futura Bold"/>
        </a:font>
        <a:srgbClr val="FFFFFF"/>
      </a:tcTxStyle>
      <a:tcStyle>
        <a:tcBdr>
          <a:left>
            <a:ln w="12700" cap="flat">
              <a:noFill/>
              <a:miter lim="400000"/>
            </a:ln>
          </a:left>
          <a:right>
            <a:ln w="12700" cap="flat">
              <a:noFill/>
              <a:miter lim="400000"/>
            </a:ln>
          </a:right>
          <a:top>
            <a:ln w="50800" cap="flat">
              <a:solidFill>
                <a:srgbClr val="FFFFFF"/>
              </a:solidFill>
              <a:prstDash val="solid"/>
              <a:round/>
            </a:ln>
          </a:top>
          <a:bottom>
            <a:ln w="25400" cap="flat">
              <a:solidFill>
                <a:srgbClr val="FFFFFF"/>
              </a:solidFill>
              <a:prstDash val="solid"/>
              <a:round/>
            </a:ln>
          </a:bottom>
          <a:insideH>
            <a:ln w="12700" cap="flat">
              <a:noFill/>
              <a:miter lim="400000"/>
            </a:ln>
          </a:insideH>
          <a:insideV>
            <a:ln w="12700" cap="flat">
              <a:noFill/>
              <a:miter lim="400000"/>
            </a:ln>
          </a:insideV>
        </a:tcBdr>
        <a:fill>
          <a:solidFill>
            <a:srgbClr val="868686"/>
          </a:solidFill>
        </a:fill>
      </a:tcStyle>
    </a:lastRow>
    <a:firstRow>
      <a:tcTxStyle b="on" i="off">
        <a:font>
          <a:latin typeface="Futura Bold"/>
          <a:ea typeface="Futura Bold"/>
          <a:cs typeface="Futura Bold"/>
        </a:font>
        <a:srgbClr val="868686"/>
      </a:tcTxStyle>
      <a:tcStyle>
        <a:tcBdr>
          <a:left>
            <a:ln w="12700" cap="flat">
              <a:noFill/>
              <a:miter lim="400000"/>
            </a:ln>
          </a:left>
          <a:right>
            <a:ln w="12700" cap="flat">
              <a:noFill/>
              <a:miter lim="400000"/>
            </a:ln>
          </a:right>
          <a:top>
            <a:ln w="25400" cap="flat">
              <a:solidFill>
                <a:srgbClr val="FFFFFF"/>
              </a:solidFill>
              <a:prstDash val="solid"/>
              <a:round/>
            </a:ln>
          </a:top>
          <a:bottom>
            <a:ln w="25400" cap="flat">
              <a:solidFill>
                <a:srgbClr val="FFFFFF"/>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Futura"/>
          <a:ea typeface="Futura"/>
          <a:cs typeface="Futura"/>
        </a:font>
        <a:srgbClr val="FFFFFF"/>
      </a:tcTxStyle>
      <a:tcStyle>
        <a:tcBdr>
          <a:left>
            <a:ln w="12700" cap="flat">
              <a:solidFill>
                <a:srgbClr val="868686"/>
              </a:solidFill>
              <a:prstDash val="solid"/>
              <a:round/>
            </a:ln>
          </a:left>
          <a:right>
            <a:ln w="12700" cap="flat">
              <a:solidFill>
                <a:srgbClr val="868686"/>
              </a:solidFill>
              <a:prstDash val="solid"/>
              <a:round/>
            </a:ln>
          </a:right>
          <a:top>
            <a:ln w="12700" cap="flat">
              <a:solidFill>
                <a:srgbClr val="868686"/>
              </a:solidFill>
              <a:prstDash val="solid"/>
              <a:round/>
            </a:ln>
          </a:top>
          <a:bottom>
            <a:ln w="127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rgbClr val="FFFFFF"/>
          </a:solidFill>
        </a:fill>
      </a:tcStyle>
    </a:wholeTbl>
    <a:band2H>
      <a:tcTxStyle/>
      <a:tcStyle>
        <a:tcBdr/>
        <a:fill>
          <a:solidFill>
            <a:srgbClr val="FFFFFF"/>
          </a:solidFill>
        </a:fill>
      </a:tcStyle>
    </a:band2H>
    <a:firstCol>
      <a:tcTxStyle b="on" i="off">
        <a:font>
          <a:latin typeface="Futura Bold"/>
          <a:ea typeface="Futura Bold"/>
          <a:cs typeface="Futura Bold"/>
        </a:font>
        <a:srgbClr val="868686"/>
      </a:tcTxStyle>
      <a:tcStyle>
        <a:tcBdr>
          <a:left>
            <a:ln w="12700" cap="flat">
              <a:solidFill>
                <a:srgbClr val="868686"/>
              </a:solidFill>
              <a:prstDash val="solid"/>
              <a:round/>
            </a:ln>
          </a:left>
          <a:right>
            <a:ln w="12700" cap="flat">
              <a:solidFill>
                <a:srgbClr val="868686"/>
              </a:solidFill>
              <a:prstDash val="solid"/>
              <a:round/>
            </a:ln>
          </a:right>
          <a:top>
            <a:ln w="12700" cap="flat">
              <a:solidFill>
                <a:srgbClr val="868686"/>
              </a:solidFill>
              <a:prstDash val="solid"/>
              <a:round/>
            </a:ln>
          </a:top>
          <a:bottom>
            <a:ln w="127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rgbClr val="FFFFFF"/>
          </a:solidFill>
        </a:fill>
      </a:tcStyle>
    </a:firstCol>
    <a:lastRow>
      <a:tcTxStyle b="on" i="off">
        <a:font>
          <a:latin typeface="Futura Bold"/>
          <a:ea typeface="Futura Bold"/>
          <a:cs typeface="Futura Bold"/>
        </a:font>
        <a:srgbClr val="868686"/>
      </a:tcTxStyle>
      <a:tcStyle>
        <a:tcBdr>
          <a:left>
            <a:ln w="12700" cap="flat">
              <a:solidFill>
                <a:srgbClr val="868686"/>
              </a:solidFill>
              <a:prstDash val="solid"/>
              <a:round/>
            </a:ln>
          </a:left>
          <a:right>
            <a:ln w="12700" cap="flat">
              <a:solidFill>
                <a:srgbClr val="868686"/>
              </a:solidFill>
              <a:prstDash val="solid"/>
              <a:round/>
            </a:ln>
          </a:right>
          <a:top>
            <a:ln w="38100" cap="flat">
              <a:solidFill>
                <a:srgbClr val="868686"/>
              </a:solidFill>
              <a:prstDash val="solid"/>
              <a:round/>
            </a:ln>
          </a:top>
          <a:bottom>
            <a:ln w="127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rgbClr val="FFFFFF"/>
          </a:solidFill>
        </a:fill>
      </a:tcStyle>
    </a:lastRow>
    <a:firstRow>
      <a:tcTxStyle b="on" i="off">
        <a:font>
          <a:latin typeface="Futura Bold"/>
          <a:ea typeface="Futura Bold"/>
          <a:cs typeface="Futura Bold"/>
        </a:font>
        <a:srgbClr val="868686"/>
      </a:tcTxStyle>
      <a:tcStyle>
        <a:tcBdr>
          <a:left>
            <a:ln w="12700" cap="flat">
              <a:solidFill>
                <a:srgbClr val="868686"/>
              </a:solidFill>
              <a:prstDash val="solid"/>
              <a:round/>
            </a:ln>
          </a:left>
          <a:right>
            <a:ln w="12700" cap="flat">
              <a:solidFill>
                <a:srgbClr val="868686"/>
              </a:solidFill>
              <a:prstDash val="solid"/>
              <a:round/>
            </a:ln>
          </a:right>
          <a:top>
            <a:ln w="12700" cap="flat">
              <a:solidFill>
                <a:srgbClr val="868686"/>
              </a:solidFill>
              <a:prstDash val="solid"/>
              <a:round/>
            </a:ln>
          </a:top>
          <a:bottom>
            <a:ln w="381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rgbClr val="FFFFFF"/>
          </a:solidFill>
        </a:fill>
      </a:tcStyle>
    </a:firstRow>
  </a:tblStyle>
  <a:tblStyle styleId="{2708684C-4D16-4618-839F-0558EEFCDFE6}" styleName="">
    <a:tblBg/>
    <a:wholeTbl>
      <a:tcTxStyle b="off" i="off">
        <a:font>
          <a:latin typeface="Futura"/>
          <a:ea typeface="Futura"/>
          <a:cs typeface="Futura"/>
        </a:font>
        <a:srgbClr val="868686"/>
      </a:tcTxStyle>
      <a:tcStyle>
        <a:tcBdr>
          <a:left>
            <a:ln w="12700" cap="flat">
              <a:solidFill>
                <a:srgbClr val="868686"/>
              </a:solidFill>
              <a:prstDash val="solid"/>
              <a:round/>
            </a:ln>
          </a:left>
          <a:right>
            <a:ln w="12700" cap="flat">
              <a:solidFill>
                <a:srgbClr val="868686"/>
              </a:solidFill>
              <a:prstDash val="solid"/>
              <a:round/>
            </a:ln>
          </a:right>
          <a:top>
            <a:ln w="12700" cap="flat">
              <a:solidFill>
                <a:srgbClr val="868686"/>
              </a:solidFill>
              <a:prstDash val="solid"/>
              <a:round/>
            </a:ln>
          </a:top>
          <a:bottom>
            <a:ln w="127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rgbClr val="868686">
              <a:alpha val="20000"/>
            </a:srgbClr>
          </a:solidFill>
        </a:fill>
      </a:tcStyle>
    </a:wholeTbl>
    <a:band2H>
      <a:tcTxStyle/>
      <a:tcStyle>
        <a:tcBdr/>
        <a:fill>
          <a:solidFill>
            <a:srgbClr val="FFFFFF"/>
          </a:solidFill>
        </a:fill>
      </a:tcStyle>
    </a:band2H>
    <a:firstCol>
      <a:tcTxStyle b="on" i="off">
        <a:font>
          <a:latin typeface="Futura Bold"/>
          <a:ea typeface="Futura Bold"/>
          <a:cs typeface="Futura Bold"/>
        </a:font>
        <a:srgbClr val="868686"/>
      </a:tcTxStyle>
      <a:tcStyle>
        <a:tcBdr>
          <a:left>
            <a:ln w="12700" cap="flat">
              <a:solidFill>
                <a:srgbClr val="868686"/>
              </a:solidFill>
              <a:prstDash val="solid"/>
              <a:round/>
            </a:ln>
          </a:left>
          <a:right>
            <a:ln w="12700" cap="flat">
              <a:solidFill>
                <a:srgbClr val="868686"/>
              </a:solidFill>
              <a:prstDash val="solid"/>
              <a:round/>
            </a:ln>
          </a:right>
          <a:top>
            <a:ln w="12700" cap="flat">
              <a:solidFill>
                <a:srgbClr val="868686"/>
              </a:solidFill>
              <a:prstDash val="solid"/>
              <a:round/>
            </a:ln>
          </a:top>
          <a:bottom>
            <a:ln w="127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solidFill>
            <a:srgbClr val="868686">
              <a:alpha val="20000"/>
            </a:srgbClr>
          </a:solidFill>
        </a:fill>
      </a:tcStyle>
    </a:firstCol>
    <a:lastRow>
      <a:tcTxStyle b="on" i="off">
        <a:font>
          <a:latin typeface="Futura Bold"/>
          <a:ea typeface="Futura Bold"/>
          <a:cs typeface="Futura Bold"/>
        </a:font>
        <a:srgbClr val="868686"/>
      </a:tcTxStyle>
      <a:tcStyle>
        <a:tcBdr>
          <a:left>
            <a:ln w="12700" cap="flat">
              <a:solidFill>
                <a:srgbClr val="868686"/>
              </a:solidFill>
              <a:prstDash val="solid"/>
              <a:round/>
            </a:ln>
          </a:left>
          <a:right>
            <a:ln w="12700" cap="flat">
              <a:solidFill>
                <a:srgbClr val="868686"/>
              </a:solidFill>
              <a:prstDash val="solid"/>
              <a:round/>
            </a:ln>
          </a:right>
          <a:top>
            <a:ln w="50800" cap="flat">
              <a:solidFill>
                <a:srgbClr val="868686"/>
              </a:solidFill>
              <a:prstDash val="solid"/>
              <a:round/>
            </a:ln>
          </a:top>
          <a:bottom>
            <a:ln w="127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noFill/>
        </a:fill>
      </a:tcStyle>
    </a:lastRow>
    <a:firstRow>
      <a:tcTxStyle b="on" i="off">
        <a:font>
          <a:latin typeface="Futura Bold"/>
          <a:ea typeface="Futura Bold"/>
          <a:cs typeface="Futura Bold"/>
        </a:font>
        <a:srgbClr val="868686"/>
      </a:tcTxStyle>
      <a:tcStyle>
        <a:tcBdr>
          <a:left>
            <a:ln w="12700" cap="flat">
              <a:solidFill>
                <a:srgbClr val="868686"/>
              </a:solidFill>
              <a:prstDash val="solid"/>
              <a:round/>
            </a:ln>
          </a:left>
          <a:right>
            <a:ln w="12700" cap="flat">
              <a:solidFill>
                <a:srgbClr val="868686"/>
              </a:solidFill>
              <a:prstDash val="solid"/>
              <a:round/>
            </a:ln>
          </a:right>
          <a:top>
            <a:ln w="12700" cap="flat">
              <a:solidFill>
                <a:srgbClr val="868686"/>
              </a:solidFill>
              <a:prstDash val="solid"/>
              <a:round/>
            </a:ln>
          </a:top>
          <a:bottom>
            <a:ln w="25400" cap="flat">
              <a:solidFill>
                <a:srgbClr val="868686"/>
              </a:solidFill>
              <a:prstDash val="solid"/>
              <a:round/>
            </a:ln>
          </a:bottom>
          <a:insideH>
            <a:ln w="12700" cap="flat">
              <a:solidFill>
                <a:srgbClr val="868686"/>
              </a:solidFill>
              <a:prstDash val="solid"/>
              <a:round/>
            </a:ln>
          </a:insideH>
          <a:insideV>
            <a:ln w="12700" cap="flat">
              <a:solidFill>
                <a:srgbClr val="868686"/>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1"/>
    <p:restoredTop sz="94593"/>
  </p:normalViewPr>
  <p:slideViewPr>
    <p:cSldViewPr snapToGrid="0" snapToObjects="1">
      <p:cViewPr varScale="1">
        <p:scale>
          <a:sx n="117" d="100"/>
          <a:sy n="117" d="100"/>
        </p:scale>
        <p:origin x="29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45"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46" Type="http://schemas.openxmlformats.org/officeDocument/2006/relationships/customXml" Target="../customXml/item3.xml"/><Relationship Id="rId20" Type="http://schemas.openxmlformats.org/officeDocument/2006/relationships/slide" Target="slides/slide19.xml"/><Relationship Id="rId4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 Hales" userId="65cf91a454e465aa" providerId="LiveId" clId="{316C6980-7C6D-654D-A14E-D5CEC78F3C67}"/>
    <pc:docChg chg="delSld">
      <pc:chgData name="Stephen Hales" userId="65cf91a454e465aa" providerId="LiveId" clId="{316C6980-7C6D-654D-A14E-D5CEC78F3C67}" dt="2025-02-05T12:14:02.193" v="9" actId="2696"/>
      <pc:docMkLst>
        <pc:docMk/>
      </pc:docMkLst>
      <pc:sldChg chg="del">
        <pc:chgData name="Stephen Hales" userId="65cf91a454e465aa" providerId="LiveId" clId="{316C6980-7C6D-654D-A14E-D5CEC78F3C67}" dt="2025-02-05T12:14:02.193" v="9" actId="2696"/>
        <pc:sldMkLst>
          <pc:docMk/>
          <pc:sldMk cId="0" sldId="286"/>
        </pc:sldMkLst>
      </pc:sldChg>
      <pc:sldChg chg="del">
        <pc:chgData name="Stephen Hales" userId="65cf91a454e465aa" providerId="LiveId" clId="{316C6980-7C6D-654D-A14E-D5CEC78F3C67}" dt="2025-02-05T12:13:59.132" v="8" actId="2696"/>
        <pc:sldMkLst>
          <pc:docMk/>
          <pc:sldMk cId="798682362" sldId="297"/>
        </pc:sldMkLst>
      </pc:sldChg>
      <pc:sldChg chg="del">
        <pc:chgData name="Stephen Hales" userId="65cf91a454e465aa" providerId="LiveId" clId="{316C6980-7C6D-654D-A14E-D5CEC78F3C67}" dt="2025-02-05T12:13:48.364" v="5" actId="2696"/>
        <pc:sldMkLst>
          <pc:docMk/>
          <pc:sldMk cId="2259948161" sldId="315"/>
        </pc:sldMkLst>
      </pc:sldChg>
      <pc:sldChg chg="del">
        <pc:chgData name="Stephen Hales" userId="65cf91a454e465aa" providerId="LiveId" clId="{316C6980-7C6D-654D-A14E-D5CEC78F3C67}" dt="2025-02-05T12:13:43.836" v="1" actId="2696"/>
        <pc:sldMkLst>
          <pc:docMk/>
          <pc:sldMk cId="1260661961" sldId="316"/>
        </pc:sldMkLst>
      </pc:sldChg>
      <pc:sldChg chg="del">
        <pc:chgData name="Stephen Hales" userId="65cf91a454e465aa" providerId="LiveId" clId="{316C6980-7C6D-654D-A14E-D5CEC78F3C67}" dt="2025-02-05T12:13:43.834" v="0" actId="2696"/>
        <pc:sldMkLst>
          <pc:docMk/>
          <pc:sldMk cId="3544754108" sldId="318"/>
        </pc:sldMkLst>
      </pc:sldChg>
      <pc:sldChg chg="del">
        <pc:chgData name="Stephen Hales" userId="65cf91a454e465aa" providerId="LiveId" clId="{316C6980-7C6D-654D-A14E-D5CEC78F3C67}" dt="2025-02-05T12:13:43.840" v="3" actId="2696"/>
        <pc:sldMkLst>
          <pc:docMk/>
          <pc:sldMk cId="2942752802" sldId="319"/>
        </pc:sldMkLst>
      </pc:sldChg>
      <pc:sldChg chg="del">
        <pc:chgData name="Stephen Hales" userId="65cf91a454e465aa" providerId="LiveId" clId="{316C6980-7C6D-654D-A14E-D5CEC78F3C67}" dt="2025-02-05T12:13:43.838" v="2" actId="2696"/>
        <pc:sldMkLst>
          <pc:docMk/>
          <pc:sldMk cId="1479671553" sldId="320"/>
        </pc:sldMkLst>
      </pc:sldChg>
      <pc:sldChg chg="del">
        <pc:chgData name="Stephen Hales" userId="65cf91a454e465aa" providerId="LiveId" clId="{316C6980-7C6D-654D-A14E-D5CEC78F3C67}" dt="2025-02-05T12:13:43.841" v="4" actId="2696"/>
        <pc:sldMkLst>
          <pc:docMk/>
          <pc:sldMk cId="3027932951" sldId="321"/>
        </pc:sldMkLst>
      </pc:sldChg>
      <pc:sldChg chg="del">
        <pc:chgData name="Stephen Hales" userId="65cf91a454e465aa" providerId="LiveId" clId="{316C6980-7C6D-654D-A14E-D5CEC78F3C67}" dt="2025-02-05T12:13:50.594" v="6" actId="2696"/>
        <pc:sldMkLst>
          <pc:docMk/>
          <pc:sldMk cId="3296740754" sldId="325"/>
        </pc:sldMkLst>
      </pc:sldChg>
      <pc:sldChg chg="del">
        <pc:chgData name="Stephen Hales" userId="65cf91a454e465aa" providerId="LiveId" clId="{316C6980-7C6D-654D-A14E-D5CEC78F3C67}" dt="2025-02-05T12:13:53.523" v="7" actId="2696"/>
        <pc:sldMkLst>
          <pc:docMk/>
          <pc:sldMk cId="2857365921" sldId="361"/>
        </pc:sldMkLst>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4B99A0-7E44-4783-B838-4B69311B3419}"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A071CF22-C5E6-44DE-8CD2-F89DFDF4F542}">
      <dgm:prSet/>
      <dgm:spPr/>
      <dgm:t>
        <a:bodyPr/>
        <a:lstStyle/>
        <a:p>
          <a:r>
            <a:rPr lang="en-US"/>
            <a:t>“The vision needs to be big enough to stir the blood, specific enough to be accomplished, and short enough to be put on a bumper sticker.”,  </a:t>
          </a:r>
        </a:p>
      </dgm:t>
    </dgm:pt>
    <dgm:pt modelId="{53DABFD3-3440-428A-AB86-2866D37724D8}" type="parTrans" cxnId="{90BFD3F5-B546-4C21-B831-6F9DF61E5693}">
      <dgm:prSet/>
      <dgm:spPr/>
      <dgm:t>
        <a:bodyPr/>
        <a:lstStyle/>
        <a:p>
          <a:endParaRPr lang="en-US"/>
        </a:p>
      </dgm:t>
    </dgm:pt>
    <dgm:pt modelId="{7F2ACEEE-84F4-468E-893B-87972D56F54C}" type="sibTrans" cxnId="{90BFD3F5-B546-4C21-B831-6F9DF61E5693}">
      <dgm:prSet/>
      <dgm:spPr/>
      <dgm:t>
        <a:bodyPr/>
        <a:lstStyle/>
        <a:p>
          <a:endParaRPr lang="en-US"/>
        </a:p>
      </dgm:t>
    </dgm:pt>
    <dgm:pt modelId="{76606829-E8AD-42D0-B413-E3D56746EC49}">
      <dgm:prSet/>
      <dgm:spPr/>
      <dgm:t>
        <a:bodyPr/>
        <a:lstStyle/>
        <a:p>
          <a:r>
            <a:rPr lang="en-US"/>
            <a:t>Borden, </a:t>
          </a:r>
          <a:r>
            <a:rPr lang="en-US" i="1"/>
            <a:t>Hitting the Bullseye, </a:t>
          </a:r>
          <a:r>
            <a:rPr lang="en-US"/>
            <a:t>66</a:t>
          </a:r>
        </a:p>
      </dgm:t>
    </dgm:pt>
    <dgm:pt modelId="{AFE317F4-7489-4CE6-BC2C-4319D6CAFE81}" type="parTrans" cxnId="{9A18158F-D545-4226-895A-DD7589B5B133}">
      <dgm:prSet/>
      <dgm:spPr/>
      <dgm:t>
        <a:bodyPr/>
        <a:lstStyle/>
        <a:p>
          <a:endParaRPr lang="en-US"/>
        </a:p>
      </dgm:t>
    </dgm:pt>
    <dgm:pt modelId="{7F1506A7-19CE-4E38-AC37-105CF746C514}" type="sibTrans" cxnId="{9A18158F-D545-4226-895A-DD7589B5B133}">
      <dgm:prSet/>
      <dgm:spPr/>
      <dgm:t>
        <a:bodyPr/>
        <a:lstStyle/>
        <a:p>
          <a:endParaRPr lang="en-US"/>
        </a:p>
      </dgm:t>
    </dgm:pt>
    <dgm:pt modelId="{B3A6E839-AB38-914E-9415-1723DD8E7B29}" type="pres">
      <dgm:prSet presAssocID="{584B99A0-7E44-4783-B838-4B69311B3419}" presName="vert0" presStyleCnt="0">
        <dgm:presLayoutVars>
          <dgm:dir/>
          <dgm:animOne val="branch"/>
          <dgm:animLvl val="lvl"/>
        </dgm:presLayoutVars>
      </dgm:prSet>
      <dgm:spPr/>
    </dgm:pt>
    <dgm:pt modelId="{2C4850A6-5A6E-4144-95DE-55D148AD9C9A}" type="pres">
      <dgm:prSet presAssocID="{A071CF22-C5E6-44DE-8CD2-F89DFDF4F542}" presName="thickLine" presStyleLbl="alignNode1" presStyleIdx="0" presStyleCnt="2"/>
      <dgm:spPr/>
    </dgm:pt>
    <dgm:pt modelId="{4D012DA6-6FED-EE49-9781-91A8E0C807A6}" type="pres">
      <dgm:prSet presAssocID="{A071CF22-C5E6-44DE-8CD2-F89DFDF4F542}" presName="horz1" presStyleCnt="0"/>
      <dgm:spPr/>
    </dgm:pt>
    <dgm:pt modelId="{8D7AE027-BD97-2049-843F-CF06BEE8414C}" type="pres">
      <dgm:prSet presAssocID="{A071CF22-C5E6-44DE-8CD2-F89DFDF4F542}" presName="tx1" presStyleLbl="revTx" presStyleIdx="0" presStyleCnt="2"/>
      <dgm:spPr/>
    </dgm:pt>
    <dgm:pt modelId="{9C0D7974-6DA1-F148-A41B-2E367EDB50A2}" type="pres">
      <dgm:prSet presAssocID="{A071CF22-C5E6-44DE-8CD2-F89DFDF4F542}" presName="vert1" presStyleCnt="0"/>
      <dgm:spPr/>
    </dgm:pt>
    <dgm:pt modelId="{2E8EF031-2F60-494C-BCFF-B97C60BF5530}" type="pres">
      <dgm:prSet presAssocID="{76606829-E8AD-42D0-B413-E3D56746EC49}" presName="thickLine" presStyleLbl="alignNode1" presStyleIdx="1" presStyleCnt="2"/>
      <dgm:spPr/>
    </dgm:pt>
    <dgm:pt modelId="{5F3C63E2-C16E-A242-9783-D99BD0114695}" type="pres">
      <dgm:prSet presAssocID="{76606829-E8AD-42D0-B413-E3D56746EC49}" presName="horz1" presStyleCnt="0"/>
      <dgm:spPr/>
    </dgm:pt>
    <dgm:pt modelId="{CCA44D5D-F5EA-7048-8B6D-6F352BFE041A}" type="pres">
      <dgm:prSet presAssocID="{76606829-E8AD-42D0-B413-E3D56746EC49}" presName="tx1" presStyleLbl="revTx" presStyleIdx="1" presStyleCnt="2"/>
      <dgm:spPr/>
    </dgm:pt>
    <dgm:pt modelId="{87191818-DCD8-CA4C-9974-E44E8987AF65}" type="pres">
      <dgm:prSet presAssocID="{76606829-E8AD-42D0-B413-E3D56746EC49}" presName="vert1" presStyleCnt="0"/>
      <dgm:spPr/>
    </dgm:pt>
  </dgm:ptLst>
  <dgm:cxnLst>
    <dgm:cxn modelId="{DAF5C728-1909-7A42-8CD7-244C6476DB97}" type="presOf" srcId="{76606829-E8AD-42D0-B413-E3D56746EC49}" destId="{CCA44D5D-F5EA-7048-8B6D-6F352BFE041A}" srcOrd="0" destOrd="0" presId="urn:microsoft.com/office/officeart/2008/layout/LinedList"/>
    <dgm:cxn modelId="{9A18158F-D545-4226-895A-DD7589B5B133}" srcId="{584B99A0-7E44-4783-B838-4B69311B3419}" destId="{76606829-E8AD-42D0-B413-E3D56746EC49}" srcOrd="1" destOrd="0" parTransId="{AFE317F4-7489-4CE6-BC2C-4319D6CAFE81}" sibTransId="{7F1506A7-19CE-4E38-AC37-105CF746C514}"/>
    <dgm:cxn modelId="{FF9612A4-A74E-2D48-A29E-F09AEA518202}" type="presOf" srcId="{584B99A0-7E44-4783-B838-4B69311B3419}" destId="{B3A6E839-AB38-914E-9415-1723DD8E7B29}" srcOrd="0" destOrd="0" presId="urn:microsoft.com/office/officeart/2008/layout/LinedList"/>
    <dgm:cxn modelId="{8287BFCE-BA91-C347-A0EC-D15DE4F7D1C0}" type="presOf" srcId="{A071CF22-C5E6-44DE-8CD2-F89DFDF4F542}" destId="{8D7AE027-BD97-2049-843F-CF06BEE8414C}" srcOrd="0" destOrd="0" presId="urn:microsoft.com/office/officeart/2008/layout/LinedList"/>
    <dgm:cxn modelId="{90BFD3F5-B546-4C21-B831-6F9DF61E5693}" srcId="{584B99A0-7E44-4783-B838-4B69311B3419}" destId="{A071CF22-C5E6-44DE-8CD2-F89DFDF4F542}" srcOrd="0" destOrd="0" parTransId="{53DABFD3-3440-428A-AB86-2866D37724D8}" sibTransId="{7F2ACEEE-84F4-468E-893B-87972D56F54C}"/>
    <dgm:cxn modelId="{A1C5A1DE-84F1-D940-8878-49F6E4F4168B}" type="presParOf" srcId="{B3A6E839-AB38-914E-9415-1723DD8E7B29}" destId="{2C4850A6-5A6E-4144-95DE-55D148AD9C9A}" srcOrd="0" destOrd="0" presId="urn:microsoft.com/office/officeart/2008/layout/LinedList"/>
    <dgm:cxn modelId="{62A45E46-315A-2941-9DCB-845D75D3ECFA}" type="presParOf" srcId="{B3A6E839-AB38-914E-9415-1723DD8E7B29}" destId="{4D012DA6-6FED-EE49-9781-91A8E0C807A6}" srcOrd="1" destOrd="0" presId="urn:microsoft.com/office/officeart/2008/layout/LinedList"/>
    <dgm:cxn modelId="{ACDB1C80-D303-F848-81C8-5E71862B34D8}" type="presParOf" srcId="{4D012DA6-6FED-EE49-9781-91A8E0C807A6}" destId="{8D7AE027-BD97-2049-843F-CF06BEE8414C}" srcOrd="0" destOrd="0" presId="urn:microsoft.com/office/officeart/2008/layout/LinedList"/>
    <dgm:cxn modelId="{8A596C1A-D083-2E4A-B444-671AF1DE1B06}" type="presParOf" srcId="{4D012DA6-6FED-EE49-9781-91A8E0C807A6}" destId="{9C0D7974-6DA1-F148-A41B-2E367EDB50A2}" srcOrd="1" destOrd="0" presId="urn:microsoft.com/office/officeart/2008/layout/LinedList"/>
    <dgm:cxn modelId="{E36D77DE-2E39-8840-9AFB-6844A4037601}" type="presParOf" srcId="{B3A6E839-AB38-914E-9415-1723DD8E7B29}" destId="{2E8EF031-2F60-494C-BCFF-B97C60BF5530}" srcOrd="2" destOrd="0" presId="urn:microsoft.com/office/officeart/2008/layout/LinedList"/>
    <dgm:cxn modelId="{A72305A7-09C4-9949-8C4C-981A5E1E1A92}" type="presParOf" srcId="{B3A6E839-AB38-914E-9415-1723DD8E7B29}" destId="{5F3C63E2-C16E-A242-9783-D99BD0114695}" srcOrd="3" destOrd="0" presId="urn:microsoft.com/office/officeart/2008/layout/LinedList"/>
    <dgm:cxn modelId="{A421FC18-2B9E-9D4B-BB4A-4B9CDE206692}" type="presParOf" srcId="{5F3C63E2-C16E-A242-9783-D99BD0114695}" destId="{CCA44D5D-F5EA-7048-8B6D-6F352BFE041A}" srcOrd="0" destOrd="0" presId="urn:microsoft.com/office/officeart/2008/layout/LinedList"/>
    <dgm:cxn modelId="{BA3F14F3-4D92-5549-AA5C-AFED6F841041}" type="presParOf" srcId="{5F3C63E2-C16E-A242-9783-D99BD0114695}" destId="{87191818-DCD8-CA4C-9974-E44E8987AF6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8447FD-3102-4BC0-9C27-9BEAEB2326D8}"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CFAC7B7D-D52E-42B1-AD02-1393424D7E3F}">
      <dgm:prSet custT="1"/>
      <dgm:spPr/>
      <dgm:t>
        <a:bodyPr/>
        <a:lstStyle/>
        <a:p>
          <a:r>
            <a:rPr lang="en-US" sz="2400" dirty="0"/>
            <a:t>What do you think of these premises?</a:t>
          </a:r>
        </a:p>
      </dgm:t>
    </dgm:pt>
    <dgm:pt modelId="{C421BB35-9FED-4DEE-847D-774C7C9825AB}" type="parTrans" cxnId="{C5860F51-083D-4B5F-8EB8-36692DCF6777}">
      <dgm:prSet/>
      <dgm:spPr/>
      <dgm:t>
        <a:bodyPr/>
        <a:lstStyle/>
        <a:p>
          <a:endParaRPr lang="en-US"/>
        </a:p>
      </dgm:t>
    </dgm:pt>
    <dgm:pt modelId="{28E1E6B1-0C5E-4D49-95AC-A997CB133547}" type="sibTrans" cxnId="{C5860F51-083D-4B5F-8EB8-36692DCF6777}">
      <dgm:prSet/>
      <dgm:spPr/>
      <dgm:t>
        <a:bodyPr/>
        <a:lstStyle/>
        <a:p>
          <a:endParaRPr lang="en-US"/>
        </a:p>
      </dgm:t>
    </dgm:pt>
    <dgm:pt modelId="{C53C30AF-4E14-4A54-9828-2AE2AE8B7337}">
      <dgm:prSet custT="1"/>
      <dgm:spPr/>
      <dgm:t>
        <a:bodyPr/>
        <a:lstStyle/>
        <a:p>
          <a:r>
            <a:rPr lang="en-US" sz="2400" dirty="0"/>
            <a:t>Is there one which particularly resonates with you?</a:t>
          </a:r>
        </a:p>
      </dgm:t>
    </dgm:pt>
    <dgm:pt modelId="{9E22AF10-9825-426A-B1EF-E5F460ACEC94}" type="parTrans" cxnId="{DD0E9241-AF1B-40C2-B929-D4FBBFFB610E}">
      <dgm:prSet/>
      <dgm:spPr/>
      <dgm:t>
        <a:bodyPr/>
        <a:lstStyle/>
        <a:p>
          <a:endParaRPr lang="en-US"/>
        </a:p>
      </dgm:t>
    </dgm:pt>
    <dgm:pt modelId="{DBD18EEF-8F21-4E21-8F0F-F72E2B6E88E4}" type="sibTrans" cxnId="{DD0E9241-AF1B-40C2-B929-D4FBBFFB610E}">
      <dgm:prSet/>
      <dgm:spPr/>
      <dgm:t>
        <a:bodyPr/>
        <a:lstStyle/>
        <a:p>
          <a:endParaRPr lang="en-US"/>
        </a:p>
      </dgm:t>
    </dgm:pt>
    <dgm:pt modelId="{D48FE963-45B0-418C-A6DF-C201287E60A0}">
      <dgm:prSet custT="1"/>
      <dgm:spPr/>
      <dgm:t>
        <a:bodyPr/>
        <a:lstStyle/>
        <a:p>
          <a:r>
            <a:rPr lang="en-US" sz="2400" dirty="0"/>
            <a:t>Are there any you find particularly questionable?</a:t>
          </a:r>
        </a:p>
      </dgm:t>
    </dgm:pt>
    <dgm:pt modelId="{E97B73CE-F1E9-47EA-A802-81B47723349E}" type="parTrans" cxnId="{39F3767D-4C4A-4619-A9DA-047C2951B643}">
      <dgm:prSet/>
      <dgm:spPr/>
      <dgm:t>
        <a:bodyPr/>
        <a:lstStyle/>
        <a:p>
          <a:endParaRPr lang="en-US"/>
        </a:p>
      </dgm:t>
    </dgm:pt>
    <dgm:pt modelId="{AC3F17EF-6797-47E9-808E-88F3A9626D34}" type="sibTrans" cxnId="{39F3767D-4C4A-4619-A9DA-047C2951B643}">
      <dgm:prSet/>
      <dgm:spPr/>
      <dgm:t>
        <a:bodyPr/>
        <a:lstStyle/>
        <a:p>
          <a:endParaRPr lang="en-US"/>
        </a:p>
      </dgm:t>
    </dgm:pt>
    <dgm:pt modelId="{124616B0-3582-44FE-9E65-E785929B3E6F}" type="pres">
      <dgm:prSet presAssocID="{D58447FD-3102-4BC0-9C27-9BEAEB2326D8}" presName="root" presStyleCnt="0">
        <dgm:presLayoutVars>
          <dgm:dir/>
          <dgm:resizeHandles val="exact"/>
        </dgm:presLayoutVars>
      </dgm:prSet>
      <dgm:spPr/>
    </dgm:pt>
    <dgm:pt modelId="{4593E9CA-8460-40FC-A7CB-E7F60286D5E6}" type="pres">
      <dgm:prSet presAssocID="{CFAC7B7D-D52E-42B1-AD02-1393424D7E3F}" presName="compNode" presStyleCnt="0"/>
      <dgm:spPr/>
    </dgm:pt>
    <dgm:pt modelId="{1154CFB8-F600-4418-A1D6-F0B892983ADA}" type="pres">
      <dgm:prSet presAssocID="{CFAC7B7D-D52E-42B1-AD02-1393424D7E3F}" presName="iconRect" presStyleLbl="node1" presStyleIdx="0" presStyleCnt="3" custLinFactNeighborX="-1411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DA850762-8439-4BE2-8594-232EF85F0CB4}" type="pres">
      <dgm:prSet presAssocID="{CFAC7B7D-D52E-42B1-AD02-1393424D7E3F}" presName="spaceRect" presStyleCnt="0"/>
      <dgm:spPr/>
    </dgm:pt>
    <dgm:pt modelId="{5AB009FD-DBE2-4CCE-8C7F-164937220C56}" type="pres">
      <dgm:prSet presAssocID="{CFAC7B7D-D52E-42B1-AD02-1393424D7E3F}" presName="textRect" presStyleLbl="revTx" presStyleIdx="0" presStyleCnt="3" custScaleX="146815" custLinFactNeighborX="-9578" custLinFactNeighborY="10664">
        <dgm:presLayoutVars>
          <dgm:chMax val="1"/>
          <dgm:chPref val="1"/>
        </dgm:presLayoutVars>
      </dgm:prSet>
      <dgm:spPr/>
    </dgm:pt>
    <dgm:pt modelId="{BB42FF60-5186-4743-AA71-C67E3C5918FA}" type="pres">
      <dgm:prSet presAssocID="{28E1E6B1-0C5E-4D49-95AC-A997CB133547}" presName="sibTrans" presStyleCnt="0"/>
      <dgm:spPr/>
    </dgm:pt>
    <dgm:pt modelId="{5297C7A3-F121-44EE-80FD-2C45D2FA2475}" type="pres">
      <dgm:prSet presAssocID="{C53C30AF-4E14-4A54-9828-2AE2AE8B7337}" presName="compNode" presStyleCnt="0"/>
      <dgm:spPr/>
    </dgm:pt>
    <dgm:pt modelId="{19CE040E-4966-4E3C-8650-1DB4EDD05762}" type="pres">
      <dgm:prSet presAssocID="{C53C30AF-4E14-4A54-9828-2AE2AE8B733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ilot"/>
        </a:ext>
      </dgm:extLst>
    </dgm:pt>
    <dgm:pt modelId="{C9AC3698-CEEA-44A2-8E0C-85950D211D8C}" type="pres">
      <dgm:prSet presAssocID="{C53C30AF-4E14-4A54-9828-2AE2AE8B7337}" presName="spaceRect" presStyleCnt="0"/>
      <dgm:spPr/>
    </dgm:pt>
    <dgm:pt modelId="{5FA8040F-0EFC-4DB8-A88B-1F77FC452E0C}" type="pres">
      <dgm:prSet presAssocID="{C53C30AF-4E14-4A54-9828-2AE2AE8B7337}" presName="textRect" presStyleLbl="revTx" presStyleIdx="1" presStyleCnt="3" custScaleX="180545" custScaleY="149962" custLinFactNeighborX="-114" custLinFactNeighborY="48935">
        <dgm:presLayoutVars>
          <dgm:chMax val="1"/>
          <dgm:chPref val="1"/>
        </dgm:presLayoutVars>
      </dgm:prSet>
      <dgm:spPr/>
    </dgm:pt>
    <dgm:pt modelId="{8E44FBD9-294D-4444-A790-F1879E16E0D3}" type="pres">
      <dgm:prSet presAssocID="{DBD18EEF-8F21-4E21-8F0F-F72E2B6E88E4}" presName="sibTrans" presStyleCnt="0"/>
      <dgm:spPr/>
    </dgm:pt>
    <dgm:pt modelId="{12B8D093-EE1E-495E-8228-A518EC9CE656}" type="pres">
      <dgm:prSet presAssocID="{D48FE963-45B0-418C-A6DF-C201287E60A0}" presName="compNode" presStyleCnt="0"/>
      <dgm:spPr/>
    </dgm:pt>
    <dgm:pt modelId="{3E72F599-C2C7-4C8F-8159-F4D39F6947D1}" type="pres">
      <dgm:prSet presAssocID="{D48FE963-45B0-418C-A6DF-C201287E60A0}" presName="iconRect" presStyleLbl="node1" presStyleIdx="2" presStyleCnt="3" custLinFactNeighborX="21811"/>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 mark"/>
        </a:ext>
      </dgm:extLst>
    </dgm:pt>
    <dgm:pt modelId="{29FED3D4-82B5-43EA-A60F-0CAB1B12B79B}" type="pres">
      <dgm:prSet presAssocID="{D48FE963-45B0-418C-A6DF-C201287E60A0}" presName="spaceRect" presStyleCnt="0"/>
      <dgm:spPr/>
    </dgm:pt>
    <dgm:pt modelId="{1F21CFBB-D7D3-4983-917E-3BF98FC5DD6E}" type="pres">
      <dgm:prSet presAssocID="{D48FE963-45B0-418C-A6DF-C201287E60A0}" presName="textRect" presStyleLbl="revTx" presStyleIdx="2" presStyleCnt="3" custScaleX="132378" custLinFactNeighborX="9809" custLinFactNeighborY="9779">
        <dgm:presLayoutVars>
          <dgm:chMax val="1"/>
          <dgm:chPref val="1"/>
        </dgm:presLayoutVars>
      </dgm:prSet>
      <dgm:spPr/>
    </dgm:pt>
  </dgm:ptLst>
  <dgm:cxnLst>
    <dgm:cxn modelId="{C56AD02A-34BC-4545-B5B0-3AEDDE2C136F}" type="presOf" srcId="{D58447FD-3102-4BC0-9C27-9BEAEB2326D8}" destId="{124616B0-3582-44FE-9E65-E785929B3E6F}" srcOrd="0" destOrd="0" presId="urn:microsoft.com/office/officeart/2018/2/layout/IconLabelList"/>
    <dgm:cxn modelId="{2773752F-7278-4FEC-AABE-68CC7442ED25}" type="presOf" srcId="{C53C30AF-4E14-4A54-9828-2AE2AE8B7337}" destId="{5FA8040F-0EFC-4DB8-A88B-1F77FC452E0C}" srcOrd="0" destOrd="0" presId="urn:microsoft.com/office/officeart/2018/2/layout/IconLabelList"/>
    <dgm:cxn modelId="{DD0E9241-AF1B-40C2-B929-D4FBBFFB610E}" srcId="{D58447FD-3102-4BC0-9C27-9BEAEB2326D8}" destId="{C53C30AF-4E14-4A54-9828-2AE2AE8B7337}" srcOrd="1" destOrd="0" parTransId="{9E22AF10-9825-426A-B1EF-E5F460ACEC94}" sibTransId="{DBD18EEF-8F21-4E21-8F0F-F72E2B6E88E4}"/>
    <dgm:cxn modelId="{C5860F51-083D-4B5F-8EB8-36692DCF6777}" srcId="{D58447FD-3102-4BC0-9C27-9BEAEB2326D8}" destId="{CFAC7B7D-D52E-42B1-AD02-1393424D7E3F}" srcOrd="0" destOrd="0" parTransId="{C421BB35-9FED-4DEE-847D-774C7C9825AB}" sibTransId="{28E1E6B1-0C5E-4D49-95AC-A997CB133547}"/>
    <dgm:cxn modelId="{39F3767D-4C4A-4619-A9DA-047C2951B643}" srcId="{D58447FD-3102-4BC0-9C27-9BEAEB2326D8}" destId="{D48FE963-45B0-418C-A6DF-C201287E60A0}" srcOrd="2" destOrd="0" parTransId="{E97B73CE-F1E9-47EA-A802-81B47723349E}" sibTransId="{AC3F17EF-6797-47E9-808E-88F3A9626D34}"/>
    <dgm:cxn modelId="{1708F6B0-6DB1-4B38-8C2C-1A107F6DEF42}" type="presOf" srcId="{D48FE963-45B0-418C-A6DF-C201287E60A0}" destId="{1F21CFBB-D7D3-4983-917E-3BF98FC5DD6E}" srcOrd="0" destOrd="0" presId="urn:microsoft.com/office/officeart/2018/2/layout/IconLabelList"/>
    <dgm:cxn modelId="{BC357EC5-C32E-4996-8191-6CB9B11E3B09}" type="presOf" srcId="{CFAC7B7D-D52E-42B1-AD02-1393424D7E3F}" destId="{5AB009FD-DBE2-4CCE-8C7F-164937220C56}" srcOrd="0" destOrd="0" presId="urn:microsoft.com/office/officeart/2018/2/layout/IconLabelList"/>
    <dgm:cxn modelId="{20E76155-1934-4ADF-84A1-2FA5DE2C9E4E}" type="presParOf" srcId="{124616B0-3582-44FE-9E65-E785929B3E6F}" destId="{4593E9CA-8460-40FC-A7CB-E7F60286D5E6}" srcOrd="0" destOrd="0" presId="urn:microsoft.com/office/officeart/2018/2/layout/IconLabelList"/>
    <dgm:cxn modelId="{ABCE1438-36B9-40AA-ACD3-83184CF528B0}" type="presParOf" srcId="{4593E9CA-8460-40FC-A7CB-E7F60286D5E6}" destId="{1154CFB8-F600-4418-A1D6-F0B892983ADA}" srcOrd="0" destOrd="0" presId="urn:microsoft.com/office/officeart/2018/2/layout/IconLabelList"/>
    <dgm:cxn modelId="{9A463BE2-AEF3-4A6F-9BF6-A77BCB574A93}" type="presParOf" srcId="{4593E9CA-8460-40FC-A7CB-E7F60286D5E6}" destId="{DA850762-8439-4BE2-8594-232EF85F0CB4}" srcOrd="1" destOrd="0" presId="urn:microsoft.com/office/officeart/2018/2/layout/IconLabelList"/>
    <dgm:cxn modelId="{BC6070E0-1487-4208-AD3B-696C80A71B9E}" type="presParOf" srcId="{4593E9CA-8460-40FC-A7CB-E7F60286D5E6}" destId="{5AB009FD-DBE2-4CCE-8C7F-164937220C56}" srcOrd="2" destOrd="0" presId="urn:microsoft.com/office/officeart/2018/2/layout/IconLabelList"/>
    <dgm:cxn modelId="{AE92AE83-7AB3-445B-9CA8-DB006335EAAA}" type="presParOf" srcId="{124616B0-3582-44FE-9E65-E785929B3E6F}" destId="{BB42FF60-5186-4743-AA71-C67E3C5918FA}" srcOrd="1" destOrd="0" presId="urn:microsoft.com/office/officeart/2018/2/layout/IconLabelList"/>
    <dgm:cxn modelId="{634D4CA5-B582-4E18-A1B5-48028B9BC885}" type="presParOf" srcId="{124616B0-3582-44FE-9E65-E785929B3E6F}" destId="{5297C7A3-F121-44EE-80FD-2C45D2FA2475}" srcOrd="2" destOrd="0" presId="urn:microsoft.com/office/officeart/2018/2/layout/IconLabelList"/>
    <dgm:cxn modelId="{0C0C577A-7606-4253-A4E5-B98CCFA1BC6D}" type="presParOf" srcId="{5297C7A3-F121-44EE-80FD-2C45D2FA2475}" destId="{19CE040E-4966-4E3C-8650-1DB4EDD05762}" srcOrd="0" destOrd="0" presId="urn:microsoft.com/office/officeart/2018/2/layout/IconLabelList"/>
    <dgm:cxn modelId="{B8CF51D0-FCF2-41FE-9B9D-B5E96AA773D3}" type="presParOf" srcId="{5297C7A3-F121-44EE-80FD-2C45D2FA2475}" destId="{C9AC3698-CEEA-44A2-8E0C-85950D211D8C}" srcOrd="1" destOrd="0" presId="urn:microsoft.com/office/officeart/2018/2/layout/IconLabelList"/>
    <dgm:cxn modelId="{53300919-AE5B-4CE3-946E-13536F29CFA9}" type="presParOf" srcId="{5297C7A3-F121-44EE-80FD-2C45D2FA2475}" destId="{5FA8040F-0EFC-4DB8-A88B-1F77FC452E0C}" srcOrd="2" destOrd="0" presId="urn:microsoft.com/office/officeart/2018/2/layout/IconLabelList"/>
    <dgm:cxn modelId="{CEC21932-BC62-4CE6-A6F5-D11F6E81272C}" type="presParOf" srcId="{124616B0-3582-44FE-9E65-E785929B3E6F}" destId="{8E44FBD9-294D-4444-A790-F1879E16E0D3}" srcOrd="3" destOrd="0" presId="urn:microsoft.com/office/officeart/2018/2/layout/IconLabelList"/>
    <dgm:cxn modelId="{6E265EBA-7636-486E-8D72-08D6E75DF5C5}" type="presParOf" srcId="{124616B0-3582-44FE-9E65-E785929B3E6F}" destId="{12B8D093-EE1E-495E-8228-A518EC9CE656}" srcOrd="4" destOrd="0" presId="urn:microsoft.com/office/officeart/2018/2/layout/IconLabelList"/>
    <dgm:cxn modelId="{5F984BC8-D6A8-4E99-BCF7-AE4C7524C5C3}" type="presParOf" srcId="{12B8D093-EE1E-495E-8228-A518EC9CE656}" destId="{3E72F599-C2C7-4C8F-8159-F4D39F6947D1}" srcOrd="0" destOrd="0" presId="urn:microsoft.com/office/officeart/2018/2/layout/IconLabelList"/>
    <dgm:cxn modelId="{E3B8D6FF-0402-4DBA-8E84-4E427263536C}" type="presParOf" srcId="{12B8D093-EE1E-495E-8228-A518EC9CE656}" destId="{29FED3D4-82B5-43EA-A60F-0CAB1B12B79B}" srcOrd="1" destOrd="0" presId="urn:microsoft.com/office/officeart/2018/2/layout/IconLabelList"/>
    <dgm:cxn modelId="{C4548197-CA6C-477B-9BE1-F3AB74DC4ACC}" type="presParOf" srcId="{12B8D093-EE1E-495E-8228-A518EC9CE656}" destId="{1F21CFBB-D7D3-4983-917E-3BF98FC5DD6E}"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850A6-5A6E-4144-95DE-55D148AD9C9A}">
      <dsp:nvSpPr>
        <dsp:cNvPr id="0" name=""/>
        <dsp:cNvSpPr/>
      </dsp:nvSpPr>
      <dsp:spPr>
        <a:xfrm>
          <a:off x="0" y="0"/>
          <a:ext cx="7728267" cy="0"/>
        </a:xfrm>
        <a:prstGeom prst="lin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7AE027-BD97-2049-843F-CF06BEE8414C}">
      <dsp:nvSpPr>
        <dsp:cNvPr id="0" name=""/>
        <dsp:cNvSpPr/>
      </dsp:nvSpPr>
      <dsp:spPr>
        <a:xfrm>
          <a:off x="0" y="0"/>
          <a:ext cx="7728267" cy="2543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a:t>“The vision needs to be big enough to stir the blood, specific enough to be accomplished, and short enough to be put on a bumper sticker.”,  </a:t>
          </a:r>
        </a:p>
      </dsp:txBody>
      <dsp:txXfrm>
        <a:off x="0" y="0"/>
        <a:ext cx="7728267" cy="2543662"/>
      </dsp:txXfrm>
    </dsp:sp>
    <dsp:sp modelId="{2E8EF031-2F60-494C-BCFF-B97C60BF5530}">
      <dsp:nvSpPr>
        <dsp:cNvPr id="0" name=""/>
        <dsp:cNvSpPr/>
      </dsp:nvSpPr>
      <dsp:spPr>
        <a:xfrm>
          <a:off x="0" y="2543662"/>
          <a:ext cx="7728267" cy="0"/>
        </a:xfrm>
        <a:prstGeom prst="line">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A44D5D-F5EA-7048-8B6D-6F352BFE041A}">
      <dsp:nvSpPr>
        <dsp:cNvPr id="0" name=""/>
        <dsp:cNvSpPr/>
      </dsp:nvSpPr>
      <dsp:spPr>
        <a:xfrm>
          <a:off x="0" y="2543662"/>
          <a:ext cx="7728267" cy="2543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a:t>Borden, </a:t>
          </a:r>
          <a:r>
            <a:rPr lang="en-US" sz="3900" i="1" kern="1200"/>
            <a:t>Hitting the Bullseye, </a:t>
          </a:r>
          <a:r>
            <a:rPr lang="en-US" sz="3900" kern="1200"/>
            <a:t>66</a:t>
          </a:r>
        </a:p>
      </dsp:txBody>
      <dsp:txXfrm>
        <a:off x="0" y="2543662"/>
        <a:ext cx="7728267" cy="25436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54CFB8-F600-4418-A1D6-F0B892983ADA}">
      <dsp:nvSpPr>
        <dsp:cNvPr id="0" name=""/>
        <dsp:cNvSpPr/>
      </dsp:nvSpPr>
      <dsp:spPr>
        <a:xfrm>
          <a:off x="2062857" y="673955"/>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AB009FD-DBE2-4CCE-8C7F-164937220C56}">
      <dsp:nvSpPr>
        <dsp:cNvPr id="0" name=""/>
        <dsp:cNvSpPr/>
      </dsp:nvSpPr>
      <dsp:spPr>
        <a:xfrm>
          <a:off x="1088433" y="1844340"/>
          <a:ext cx="2642670" cy="765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dirty="0"/>
            <a:t>What do you think of these premises?</a:t>
          </a:r>
        </a:p>
      </dsp:txBody>
      <dsp:txXfrm>
        <a:off x="1088433" y="1844340"/>
        <a:ext cx="2642670" cy="765704"/>
      </dsp:txXfrm>
    </dsp:sp>
    <dsp:sp modelId="{19CE040E-4966-4E3C-8650-1DB4EDD05762}">
      <dsp:nvSpPr>
        <dsp:cNvPr id="0" name=""/>
        <dsp:cNvSpPr/>
      </dsp:nvSpPr>
      <dsp:spPr>
        <a:xfrm>
          <a:off x="5438412" y="578315"/>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FA8040F-0EFC-4DB8-A88B-1F77FC452E0C}">
      <dsp:nvSpPr>
        <dsp:cNvPr id="0" name=""/>
        <dsp:cNvSpPr/>
      </dsp:nvSpPr>
      <dsp:spPr>
        <a:xfrm>
          <a:off x="4216455" y="1850461"/>
          <a:ext cx="3249809" cy="11482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dirty="0"/>
            <a:t>Is there one which particularly resonates with you?</a:t>
          </a:r>
        </a:p>
      </dsp:txBody>
      <dsp:txXfrm>
        <a:off x="4216455" y="1850461"/>
        <a:ext cx="3249809" cy="1148266"/>
      </dsp:txXfrm>
    </dsp:sp>
    <dsp:sp modelId="{3E72F599-C2C7-4C8F-8159-F4D39F6947D1}">
      <dsp:nvSpPr>
        <dsp:cNvPr id="0" name=""/>
        <dsp:cNvSpPr/>
      </dsp:nvSpPr>
      <dsp:spPr>
        <a:xfrm>
          <a:off x="8746388" y="673955"/>
          <a:ext cx="810000" cy="81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F21CFBB-D7D3-4983-917E-3BF98FC5DD6E}">
      <dsp:nvSpPr>
        <dsp:cNvPr id="0" name=""/>
        <dsp:cNvSpPr/>
      </dsp:nvSpPr>
      <dsp:spPr>
        <a:xfrm>
          <a:off x="7959879" y="1837563"/>
          <a:ext cx="2382803" cy="765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dirty="0"/>
            <a:t>Are there any you find particularly questionable?</a:t>
          </a:r>
        </a:p>
      </dsp:txBody>
      <dsp:txXfrm>
        <a:off x="7959879" y="1837563"/>
        <a:ext cx="2382803" cy="76570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5" name="Shape 135"/>
          <p:cNvSpPr>
            <a:spLocks noGrp="1" noRot="1" noChangeAspect="1"/>
          </p:cNvSpPr>
          <p:nvPr>
            <p:ph type="sldImg"/>
          </p:nvPr>
        </p:nvSpPr>
        <p:spPr>
          <a:xfrm>
            <a:off x="381000" y="685800"/>
            <a:ext cx="6096000" cy="3429000"/>
          </a:xfrm>
          <a:prstGeom prst="rect">
            <a:avLst/>
          </a:prstGeom>
        </p:spPr>
        <p:txBody>
          <a:bodyPr/>
          <a:lstStyle/>
          <a:p>
            <a:endParaRPr/>
          </a:p>
        </p:txBody>
      </p:sp>
      <p:sp>
        <p:nvSpPr>
          <p:cNvPr id="136" name="Shape 13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88975" latinLnBrk="0">
      <a:defRPr sz="1841">
        <a:latin typeface="+mj-lt"/>
        <a:ea typeface="+mj-ea"/>
        <a:cs typeface="+mj-cs"/>
        <a:sym typeface="Lucida Grande"/>
      </a:defRPr>
    </a:lvl1pPr>
    <a:lvl2pPr indent="191338" defTabSz="488975" latinLnBrk="0">
      <a:defRPr sz="1841">
        <a:latin typeface="+mj-lt"/>
        <a:ea typeface="+mj-ea"/>
        <a:cs typeface="+mj-cs"/>
        <a:sym typeface="Lucida Grande"/>
      </a:defRPr>
    </a:lvl2pPr>
    <a:lvl3pPr indent="382676" defTabSz="488975" latinLnBrk="0">
      <a:defRPr sz="1841">
        <a:latin typeface="+mj-lt"/>
        <a:ea typeface="+mj-ea"/>
        <a:cs typeface="+mj-cs"/>
        <a:sym typeface="Lucida Grande"/>
      </a:defRPr>
    </a:lvl3pPr>
    <a:lvl4pPr indent="574015" defTabSz="488975" latinLnBrk="0">
      <a:defRPr sz="1841">
        <a:latin typeface="+mj-lt"/>
        <a:ea typeface="+mj-ea"/>
        <a:cs typeface="+mj-cs"/>
        <a:sym typeface="Lucida Grande"/>
      </a:defRPr>
    </a:lvl4pPr>
    <a:lvl5pPr indent="765353" defTabSz="488975" latinLnBrk="0">
      <a:defRPr sz="1841">
        <a:latin typeface="+mj-lt"/>
        <a:ea typeface="+mj-ea"/>
        <a:cs typeface="+mj-cs"/>
        <a:sym typeface="Lucida Grande"/>
      </a:defRPr>
    </a:lvl5pPr>
    <a:lvl6pPr indent="956691" defTabSz="488975" latinLnBrk="0">
      <a:defRPr sz="1841">
        <a:latin typeface="+mj-lt"/>
        <a:ea typeface="+mj-ea"/>
        <a:cs typeface="+mj-cs"/>
        <a:sym typeface="Lucida Grande"/>
      </a:defRPr>
    </a:lvl6pPr>
    <a:lvl7pPr indent="1148029" defTabSz="488975" latinLnBrk="0">
      <a:defRPr sz="1841">
        <a:latin typeface="+mj-lt"/>
        <a:ea typeface="+mj-ea"/>
        <a:cs typeface="+mj-cs"/>
        <a:sym typeface="Lucida Grande"/>
      </a:defRPr>
    </a:lvl7pPr>
    <a:lvl8pPr indent="1339367" defTabSz="488975" latinLnBrk="0">
      <a:defRPr sz="1841">
        <a:latin typeface="+mj-lt"/>
        <a:ea typeface="+mj-ea"/>
        <a:cs typeface="+mj-cs"/>
        <a:sym typeface="Lucida Grande"/>
      </a:defRPr>
    </a:lvl8pPr>
    <a:lvl9pPr indent="1530706" defTabSz="488975" latinLnBrk="0">
      <a:defRPr sz="1841">
        <a:latin typeface="+mj-lt"/>
        <a:ea typeface="+mj-ea"/>
        <a:cs typeface="+mj-cs"/>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GB"/>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AU" smtClean="0"/>
              <a:t>‹#›</a:t>
            </a:fld>
            <a:endParaRPr lang="en-AU"/>
          </a:p>
        </p:txBody>
      </p:sp>
    </p:spTree>
    <p:extLst>
      <p:ext uri="{BB962C8B-B14F-4D97-AF65-F5344CB8AC3E}">
        <p14:creationId xmlns:p14="http://schemas.microsoft.com/office/powerpoint/2010/main" val="2708959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2/5/25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AU" smtClean="0"/>
              <a:t>‹#›</a:t>
            </a:fld>
            <a:endParaRPr lang="en-AU"/>
          </a:p>
        </p:txBody>
      </p:sp>
    </p:spTree>
    <p:extLst>
      <p:ext uri="{BB962C8B-B14F-4D97-AF65-F5344CB8AC3E}">
        <p14:creationId xmlns:p14="http://schemas.microsoft.com/office/powerpoint/2010/main" val="1292760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2/5/25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AU" smtClean="0"/>
              <a:t>‹#›</a:t>
            </a:fld>
            <a:endParaRPr lang="en-AU"/>
          </a:p>
        </p:txBody>
      </p:sp>
    </p:spTree>
    <p:extLst>
      <p:ext uri="{BB962C8B-B14F-4D97-AF65-F5344CB8AC3E}">
        <p14:creationId xmlns:p14="http://schemas.microsoft.com/office/powerpoint/2010/main" val="3006656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0" name="Title Text"/>
          <p:cNvSpPr txBox="1">
            <a:spLocks noGrp="1"/>
          </p:cNvSpPr>
          <p:nvPr>
            <p:ph type="title"/>
          </p:nvPr>
        </p:nvSpPr>
        <p:spPr>
          <a:xfrm>
            <a:off x="202406" y="178594"/>
            <a:ext cx="11775281" cy="1339453"/>
          </a:xfrm>
          <a:prstGeom prst="rect">
            <a:avLst/>
          </a:prstGeom>
        </p:spPr>
        <p:txBody>
          <a:bodyPr>
            <a:normAutofit/>
          </a:bodyPr>
          <a:lstStyle/>
          <a:p>
            <a:r>
              <a:t>Title Text</a:t>
            </a:r>
          </a:p>
        </p:txBody>
      </p:sp>
      <p:sp>
        <p:nvSpPr>
          <p:cNvPr id="21" name="Body Level One…"/>
          <p:cNvSpPr txBox="1">
            <a:spLocks noGrp="1"/>
          </p:cNvSpPr>
          <p:nvPr>
            <p:ph type="body" idx="1"/>
          </p:nvPr>
        </p:nvSpPr>
        <p:spPr>
          <a:xfrm>
            <a:off x="1190625" y="1607344"/>
            <a:ext cx="9810750" cy="4679156"/>
          </a:xfrm>
          <a:prstGeom prst="rect">
            <a:avLst/>
          </a:prstGeom>
        </p:spPr>
        <p:txBody>
          <a:bodyPr/>
          <a:lstStyle>
            <a:lvl1pPr>
              <a:spcBef>
                <a:spcPts val="1687"/>
              </a:spcBef>
            </a:lvl1pPr>
            <a:lvl2pPr>
              <a:spcBef>
                <a:spcPts val="1687"/>
              </a:spcBef>
            </a:lvl2pPr>
            <a:lvl3pPr>
              <a:spcBef>
                <a:spcPts val="1687"/>
              </a:spcBef>
            </a:lvl3pPr>
            <a:lvl4pPr>
              <a:spcBef>
                <a:spcPts val="1687"/>
              </a:spcBef>
            </a:lvl4pPr>
            <a:lvl5pPr>
              <a:spcBef>
                <a:spcPts val="1687"/>
              </a:spcBef>
            </a:lvl5p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31326658"/>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70" name="Title Text"/>
          <p:cNvSpPr txBox="1">
            <a:spLocks noGrp="1"/>
          </p:cNvSpPr>
          <p:nvPr>
            <p:ph type="title"/>
          </p:nvPr>
        </p:nvSpPr>
        <p:spPr>
          <a:xfrm>
            <a:off x="202406" y="2759274"/>
            <a:ext cx="11775281" cy="1339453"/>
          </a:xfrm>
          <a:prstGeom prst="rect">
            <a:avLst/>
          </a:prstGeom>
          <a:solidFill>
            <a:srgbClr val="E4589C"/>
          </a:solidFill>
        </p:spPr>
        <p:txBody>
          <a:bodyPr>
            <a:normAutofit/>
          </a:bodyPr>
          <a:lstStyle/>
          <a:p>
            <a:r>
              <a:t>Title Text</a:t>
            </a:r>
          </a:p>
        </p:txBody>
      </p:sp>
      <p:sp>
        <p:nvSpPr>
          <p:cNvPr id="7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49162222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AU" smtClean="0"/>
              <a:t>‹#›</a:t>
            </a:fld>
            <a:endParaRPr lang="en-AU"/>
          </a:p>
        </p:txBody>
      </p:sp>
    </p:spTree>
    <p:extLst>
      <p:ext uri="{BB962C8B-B14F-4D97-AF65-F5344CB8AC3E}">
        <p14:creationId xmlns:p14="http://schemas.microsoft.com/office/powerpoint/2010/main" val="3479311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GB"/>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AU" smtClean="0"/>
              <a:t>‹#›</a:t>
            </a:fld>
            <a:endParaRPr lang="en-AU"/>
          </a:p>
        </p:txBody>
      </p:sp>
    </p:spTree>
    <p:extLst>
      <p:ext uri="{BB962C8B-B14F-4D97-AF65-F5344CB8AC3E}">
        <p14:creationId xmlns:p14="http://schemas.microsoft.com/office/powerpoint/2010/main" val="926523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2/5/25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6CB4B4D-7CA3-9044-876B-883B54F8677D}" type="slidenum">
              <a:rPr lang="en-AU" smtClean="0"/>
              <a:t>‹#›</a:t>
            </a:fld>
            <a:endParaRPr lang="en-AU"/>
          </a:p>
        </p:txBody>
      </p:sp>
    </p:spTree>
    <p:extLst>
      <p:ext uri="{BB962C8B-B14F-4D97-AF65-F5344CB8AC3E}">
        <p14:creationId xmlns:p14="http://schemas.microsoft.com/office/powerpoint/2010/main" val="301588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2/5/25</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86CB4B4D-7CA3-9044-876B-883B54F8677D}" type="slidenum">
              <a:rPr lang="en-AU" smtClean="0"/>
              <a:t>‹#›</a:t>
            </a:fld>
            <a:endParaRPr lang="en-AU"/>
          </a:p>
        </p:txBody>
      </p:sp>
    </p:spTree>
    <p:extLst>
      <p:ext uri="{BB962C8B-B14F-4D97-AF65-F5344CB8AC3E}">
        <p14:creationId xmlns:p14="http://schemas.microsoft.com/office/powerpoint/2010/main" val="4272657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2/5/25</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86CB4B4D-7CA3-9044-876B-883B54F8677D}" type="slidenum">
              <a:rPr lang="en-AU" smtClean="0"/>
              <a:t>‹#›</a:t>
            </a:fld>
            <a:endParaRPr lang="en-AU"/>
          </a:p>
        </p:txBody>
      </p:sp>
    </p:spTree>
    <p:extLst>
      <p:ext uri="{BB962C8B-B14F-4D97-AF65-F5344CB8AC3E}">
        <p14:creationId xmlns:p14="http://schemas.microsoft.com/office/powerpoint/2010/main" val="3669825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2/5/25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AU" smtClean="0"/>
              <a:t>‹#›</a:t>
            </a:fld>
            <a:endParaRPr lang="en-AU"/>
          </a:p>
        </p:txBody>
      </p:sp>
    </p:spTree>
    <p:extLst>
      <p:ext uri="{BB962C8B-B14F-4D97-AF65-F5344CB8AC3E}">
        <p14:creationId xmlns:p14="http://schemas.microsoft.com/office/powerpoint/2010/main" val="2581415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GB"/>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2/5/25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6CB4B4D-7CA3-9044-876B-883B54F8677D}" type="slidenum">
              <a:rPr lang="en-AU" smtClean="0"/>
              <a:t>‹#›</a:t>
            </a:fld>
            <a:endParaRPr lang="en-AU"/>
          </a:p>
        </p:txBody>
      </p:sp>
    </p:spTree>
    <p:extLst>
      <p:ext uri="{BB962C8B-B14F-4D97-AF65-F5344CB8AC3E}">
        <p14:creationId xmlns:p14="http://schemas.microsoft.com/office/powerpoint/2010/main" val="2691311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2/5/25</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86CB4B4D-7CA3-9044-876B-883B54F8677D}" type="slidenum">
              <a:rPr lang="en-AU" smtClean="0"/>
              <a:t>‹#›</a:t>
            </a:fld>
            <a:endParaRPr lang="en-AU"/>
          </a:p>
        </p:txBody>
      </p:sp>
    </p:spTree>
    <p:extLst>
      <p:ext uri="{BB962C8B-B14F-4D97-AF65-F5344CB8AC3E}">
        <p14:creationId xmlns:p14="http://schemas.microsoft.com/office/powerpoint/2010/main" val="3925569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2/5/25</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86CB4B4D-7CA3-9044-876B-883B54F8677D}" type="slidenum">
              <a:rPr lang="en-AU" smtClean="0"/>
              <a:t>‹#›</a:t>
            </a:fld>
            <a:endParaRPr lang="en-AU"/>
          </a:p>
        </p:txBody>
      </p:sp>
    </p:spTree>
    <p:extLst>
      <p:ext uri="{BB962C8B-B14F-4D97-AF65-F5344CB8AC3E}">
        <p14:creationId xmlns:p14="http://schemas.microsoft.com/office/powerpoint/2010/main" val="101938118"/>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12.xml"/><Relationship Id="rId5" Type="http://schemas.openxmlformats.org/officeDocument/2006/relationships/image" Target="../media/image15.sv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12.xml"/><Relationship Id="rId5" Type="http://schemas.openxmlformats.org/officeDocument/2006/relationships/image" Target="../media/image15.svg"/><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12.xml"/><Relationship Id="rId5" Type="http://schemas.openxmlformats.org/officeDocument/2006/relationships/image" Target="../media/image15.svg"/><Relationship Id="rId4" Type="http://schemas.openxmlformats.org/officeDocument/2006/relationships/image" Target="../media/image1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3" name="Rectangle 142">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Freeform: Shape 144">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7" name="Freeform: Shape 146">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38" name="Shape 43"/>
          <p:cNvSpPr txBox="1">
            <a:spLocks noGrp="1"/>
          </p:cNvSpPr>
          <p:nvPr>
            <p:ph type="ctrTitle"/>
          </p:nvPr>
        </p:nvSpPr>
        <p:spPr>
          <a:xfrm>
            <a:off x="1069849" y="1298448"/>
            <a:ext cx="7056444" cy="3255264"/>
          </a:xfrm>
          <a:prstGeom prst="rect">
            <a:avLst/>
          </a:prstGeom>
        </p:spPr>
        <p:txBody>
          <a:bodyPr>
            <a:normAutofit/>
          </a:bodyPr>
          <a:lstStyle>
            <a:lvl1pPr>
              <a:defRPr sz="8000"/>
            </a:lvl1pPr>
          </a:lstStyle>
          <a:p>
            <a:pPr algn="r"/>
            <a:r>
              <a:rPr lang="en-AU" b="1">
                <a:solidFill>
                  <a:schemeClr val="accent1"/>
                </a:solidFill>
              </a:rPr>
              <a:t>Purpose, Values &amp; Vision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138"/>
                                        </p:tgtEl>
                                        <p:attrNameLst>
                                          <p:attrName>style.visibility</p:attrName>
                                        </p:attrNameLst>
                                      </p:cBhvr>
                                      <p:to>
                                        <p:strVal val="visible"/>
                                      </p:to>
                                    </p:set>
                                    <p:animEffect transition="in" filter="fade">
                                      <p:cBhvr>
                                        <p:cTn id="7" dur="10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DBD4E3-B87F-FF6E-5E3F-E44D1CAE39B4}"/>
            </a:ext>
          </a:extLst>
        </p:cNvPr>
        <p:cNvGrpSpPr/>
        <p:nvPr/>
      </p:nvGrpSpPr>
      <p:grpSpPr>
        <a:xfrm>
          <a:off x="0" y="0"/>
          <a:ext cx="0" cy="0"/>
          <a:chOff x="0" y="0"/>
          <a:chExt cx="0" cy="0"/>
        </a:xfrm>
      </p:grpSpPr>
      <p:sp>
        <p:nvSpPr>
          <p:cNvPr id="160" name="Shape 52">
            <a:extLst>
              <a:ext uri="{FF2B5EF4-FFF2-40B4-BE49-F238E27FC236}">
                <a16:creationId xmlns:a16="http://schemas.microsoft.com/office/drawing/2014/main" id="{9B28599C-8241-894B-F9DD-B94C3D907F7B}"/>
              </a:ext>
            </a:extLst>
          </p:cNvPr>
          <p:cNvSpPr txBox="1">
            <a:spLocks noGrp="1"/>
          </p:cNvSpPr>
          <p:nvPr>
            <p:ph type="title"/>
          </p:nvPr>
        </p:nvSpPr>
        <p:spPr>
          <a:xfrm>
            <a:off x="252919" y="805180"/>
            <a:ext cx="2947482" cy="4601183"/>
          </a:xfrm>
          <a:prstGeom prst="rect">
            <a:avLst/>
          </a:prstGeom>
          <a:noFill/>
        </p:spPr>
        <p:txBody>
          <a:bodyPr vert="horz" lIns="91440" tIns="45720" rIns="91440" bIns="45720" rtlCol="0" anchor="ctr">
            <a:normAutofit/>
          </a:bodyPr>
          <a:lstStyle/>
          <a:p>
            <a:r>
              <a:rPr lang="en-US" sz="5400" b="1" dirty="0"/>
              <a:t>Purpose, Values &amp; Vision</a:t>
            </a:r>
          </a:p>
        </p:txBody>
      </p:sp>
      <p:sp>
        <p:nvSpPr>
          <p:cNvPr id="2" name="TextBox 1">
            <a:extLst>
              <a:ext uri="{FF2B5EF4-FFF2-40B4-BE49-F238E27FC236}">
                <a16:creationId xmlns:a16="http://schemas.microsoft.com/office/drawing/2014/main" id="{5C7821FE-7197-0BDD-2D6D-FD4DE70C3722}"/>
              </a:ext>
            </a:extLst>
          </p:cNvPr>
          <p:cNvSpPr txBox="1"/>
          <p:nvPr/>
        </p:nvSpPr>
        <p:spPr>
          <a:xfrm>
            <a:off x="7869382" y="163483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68385779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DAD4DD-D22A-9001-A887-0CD00B9CC0DC}"/>
            </a:ext>
          </a:extLst>
        </p:cNvPr>
        <p:cNvGrpSpPr/>
        <p:nvPr/>
      </p:nvGrpSpPr>
      <p:grpSpPr>
        <a:xfrm>
          <a:off x="0" y="0"/>
          <a:ext cx="0" cy="0"/>
          <a:chOff x="0" y="0"/>
          <a:chExt cx="0" cy="0"/>
        </a:xfrm>
      </p:grpSpPr>
      <p:sp>
        <p:nvSpPr>
          <p:cNvPr id="160" name="Shape 52">
            <a:extLst>
              <a:ext uri="{FF2B5EF4-FFF2-40B4-BE49-F238E27FC236}">
                <a16:creationId xmlns:a16="http://schemas.microsoft.com/office/drawing/2014/main" id="{5A6BCF44-12CF-1252-7051-A5F563CC56A2}"/>
              </a:ext>
            </a:extLst>
          </p:cNvPr>
          <p:cNvSpPr txBox="1">
            <a:spLocks noGrp="1"/>
          </p:cNvSpPr>
          <p:nvPr>
            <p:ph type="title"/>
          </p:nvPr>
        </p:nvSpPr>
        <p:spPr>
          <a:xfrm>
            <a:off x="252919" y="805180"/>
            <a:ext cx="2947482" cy="4601183"/>
          </a:xfrm>
          <a:prstGeom prst="rect">
            <a:avLst/>
          </a:prstGeom>
          <a:noFill/>
        </p:spPr>
        <p:txBody>
          <a:bodyPr vert="horz" lIns="91440" tIns="45720" rIns="91440" bIns="45720" rtlCol="0" anchor="ctr">
            <a:normAutofit/>
          </a:bodyPr>
          <a:lstStyle/>
          <a:p>
            <a:r>
              <a:rPr lang="en-US" sz="5400" b="1" dirty="0"/>
              <a:t>Purpose, Values &amp; Vision</a:t>
            </a:r>
          </a:p>
        </p:txBody>
      </p:sp>
      <p:sp>
        <p:nvSpPr>
          <p:cNvPr id="2" name="TextBox 1">
            <a:extLst>
              <a:ext uri="{FF2B5EF4-FFF2-40B4-BE49-F238E27FC236}">
                <a16:creationId xmlns:a16="http://schemas.microsoft.com/office/drawing/2014/main" id="{F55163AD-B929-1AD9-1204-EADF22B5CFED}"/>
              </a:ext>
            </a:extLst>
          </p:cNvPr>
          <p:cNvSpPr txBox="1"/>
          <p:nvPr/>
        </p:nvSpPr>
        <p:spPr>
          <a:xfrm>
            <a:off x="7869382" y="1634836"/>
            <a:ext cx="184731" cy="369332"/>
          </a:xfrm>
          <a:prstGeom prst="rect">
            <a:avLst/>
          </a:prstGeom>
          <a:noFill/>
        </p:spPr>
        <p:txBody>
          <a:bodyPr wrap="none" rtlCol="0">
            <a:spAutoFit/>
          </a:bodyPr>
          <a:lstStyle/>
          <a:p>
            <a:endParaRPr lang="en-US" dirty="0"/>
          </a:p>
        </p:txBody>
      </p:sp>
      <p:sp>
        <p:nvSpPr>
          <p:cNvPr id="13" name="Rounded Rectangle 12">
            <a:extLst>
              <a:ext uri="{FF2B5EF4-FFF2-40B4-BE49-F238E27FC236}">
                <a16:creationId xmlns:a16="http://schemas.microsoft.com/office/drawing/2014/main" id="{96C994BE-4271-1298-2DE1-C672209F4506}"/>
              </a:ext>
            </a:extLst>
          </p:cNvPr>
          <p:cNvSpPr/>
          <p:nvPr/>
        </p:nvSpPr>
        <p:spPr>
          <a:xfrm>
            <a:off x="3782291" y="821285"/>
            <a:ext cx="7772400" cy="1627101"/>
          </a:xfrm>
          <a:prstGeom prst="roundRect">
            <a:avLst/>
          </a:prstGeom>
          <a:solidFill>
            <a:srgbClr val="1BB39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PURPOSE	why we exist</a:t>
            </a:r>
          </a:p>
        </p:txBody>
      </p:sp>
    </p:spTree>
    <p:extLst>
      <p:ext uri="{BB962C8B-B14F-4D97-AF65-F5344CB8AC3E}">
        <p14:creationId xmlns:p14="http://schemas.microsoft.com/office/powerpoint/2010/main" val="409351113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712C72-9CC9-611F-E4A0-35DA5924250F}"/>
            </a:ext>
          </a:extLst>
        </p:cNvPr>
        <p:cNvGrpSpPr/>
        <p:nvPr/>
      </p:nvGrpSpPr>
      <p:grpSpPr>
        <a:xfrm>
          <a:off x="0" y="0"/>
          <a:ext cx="0" cy="0"/>
          <a:chOff x="0" y="0"/>
          <a:chExt cx="0" cy="0"/>
        </a:xfrm>
      </p:grpSpPr>
      <p:sp>
        <p:nvSpPr>
          <p:cNvPr id="160" name="Shape 52">
            <a:extLst>
              <a:ext uri="{FF2B5EF4-FFF2-40B4-BE49-F238E27FC236}">
                <a16:creationId xmlns:a16="http://schemas.microsoft.com/office/drawing/2014/main" id="{5FB29EC5-56F5-79C8-3B0A-A5D0A65CED04}"/>
              </a:ext>
            </a:extLst>
          </p:cNvPr>
          <p:cNvSpPr txBox="1">
            <a:spLocks noGrp="1"/>
          </p:cNvSpPr>
          <p:nvPr>
            <p:ph type="title"/>
          </p:nvPr>
        </p:nvSpPr>
        <p:spPr>
          <a:xfrm>
            <a:off x="252919" y="805180"/>
            <a:ext cx="2947482" cy="4601183"/>
          </a:xfrm>
          <a:prstGeom prst="rect">
            <a:avLst/>
          </a:prstGeom>
          <a:noFill/>
        </p:spPr>
        <p:txBody>
          <a:bodyPr vert="horz" lIns="91440" tIns="45720" rIns="91440" bIns="45720" rtlCol="0" anchor="ctr">
            <a:normAutofit/>
          </a:bodyPr>
          <a:lstStyle/>
          <a:p>
            <a:r>
              <a:rPr lang="en-US" sz="5400" b="1" dirty="0"/>
              <a:t>Purpose, Values &amp; Vision</a:t>
            </a:r>
          </a:p>
        </p:txBody>
      </p:sp>
      <p:sp>
        <p:nvSpPr>
          <p:cNvPr id="2" name="TextBox 1">
            <a:extLst>
              <a:ext uri="{FF2B5EF4-FFF2-40B4-BE49-F238E27FC236}">
                <a16:creationId xmlns:a16="http://schemas.microsoft.com/office/drawing/2014/main" id="{02A2FE70-1066-CAD9-A995-E47692093DC1}"/>
              </a:ext>
            </a:extLst>
          </p:cNvPr>
          <p:cNvSpPr txBox="1"/>
          <p:nvPr/>
        </p:nvSpPr>
        <p:spPr>
          <a:xfrm>
            <a:off x="7869382" y="1634836"/>
            <a:ext cx="184731" cy="369332"/>
          </a:xfrm>
          <a:prstGeom prst="rect">
            <a:avLst/>
          </a:prstGeom>
          <a:noFill/>
        </p:spPr>
        <p:txBody>
          <a:bodyPr wrap="none" rtlCol="0">
            <a:spAutoFit/>
          </a:bodyPr>
          <a:lstStyle/>
          <a:p>
            <a:endParaRPr lang="en-US" dirty="0"/>
          </a:p>
        </p:txBody>
      </p:sp>
      <p:sp>
        <p:nvSpPr>
          <p:cNvPr id="12" name="Rounded Rectangle 11">
            <a:extLst>
              <a:ext uri="{FF2B5EF4-FFF2-40B4-BE49-F238E27FC236}">
                <a16:creationId xmlns:a16="http://schemas.microsoft.com/office/drawing/2014/main" id="{793C014F-D181-D3BD-C554-BD637C8A6AED}"/>
              </a:ext>
            </a:extLst>
          </p:cNvPr>
          <p:cNvSpPr/>
          <p:nvPr/>
        </p:nvSpPr>
        <p:spPr>
          <a:xfrm>
            <a:off x="3782291" y="2641224"/>
            <a:ext cx="7772400" cy="1627101"/>
          </a:xfrm>
          <a:prstGeom prst="round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VALUES		drive the way we do things around 					here</a:t>
            </a:r>
          </a:p>
        </p:txBody>
      </p:sp>
      <p:sp>
        <p:nvSpPr>
          <p:cNvPr id="13" name="Rounded Rectangle 12">
            <a:extLst>
              <a:ext uri="{FF2B5EF4-FFF2-40B4-BE49-F238E27FC236}">
                <a16:creationId xmlns:a16="http://schemas.microsoft.com/office/drawing/2014/main" id="{42ACA0B2-3D3E-3C08-DA76-833597CB72F0}"/>
              </a:ext>
            </a:extLst>
          </p:cNvPr>
          <p:cNvSpPr/>
          <p:nvPr/>
        </p:nvSpPr>
        <p:spPr>
          <a:xfrm>
            <a:off x="3782291" y="821285"/>
            <a:ext cx="7772400" cy="1627101"/>
          </a:xfrm>
          <a:prstGeom prst="roundRect">
            <a:avLst/>
          </a:prstGeom>
          <a:solidFill>
            <a:srgbClr val="1BB39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PURPOSE	why we exist</a:t>
            </a:r>
          </a:p>
        </p:txBody>
      </p:sp>
    </p:spTree>
    <p:extLst>
      <p:ext uri="{BB962C8B-B14F-4D97-AF65-F5344CB8AC3E}">
        <p14:creationId xmlns:p14="http://schemas.microsoft.com/office/powerpoint/2010/main" val="1619520651"/>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CD6902-B59B-837E-D42D-4A3245CC3DD4}"/>
            </a:ext>
          </a:extLst>
        </p:cNvPr>
        <p:cNvGrpSpPr/>
        <p:nvPr/>
      </p:nvGrpSpPr>
      <p:grpSpPr>
        <a:xfrm>
          <a:off x="0" y="0"/>
          <a:ext cx="0" cy="0"/>
          <a:chOff x="0" y="0"/>
          <a:chExt cx="0" cy="0"/>
        </a:xfrm>
      </p:grpSpPr>
      <p:sp>
        <p:nvSpPr>
          <p:cNvPr id="160" name="Shape 52">
            <a:extLst>
              <a:ext uri="{FF2B5EF4-FFF2-40B4-BE49-F238E27FC236}">
                <a16:creationId xmlns:a16="http://schemas.microsoft.com/office/drawing/2014/main" id="{0BEE56A6-B5DA-12E8-FA4A-F39E4A4366FF}"/>
              </a:ext>
            </a:extLst>
          </p:cNvPr>
          <p:cNvSpPr txBox="1">
            <a:spLocks noGrp="1"/>
          </p:cNvSpPr>
          <p:nvPr>
            <p:ph type="title"/>
          </p:nvPr>
        </p:nvSpPr>
        <p:spPr>
          <a:xfrm>
            <a:off x="252919" y="805180"/>
            <a:ext cx="2947482" cy="4601183"/>
          </a:xfrm>
          <a:prstGeom prst="rect">
            <a:avLst/>
          </a:prstGeom>
          <a:noFill/>
        </p:spPr>
        <p:txBody>
          <a:bodyPr vert="horz" lIns="91440" tIns="45720" rIns="91440" bIns="45720" rtlCol="0" anchor="ctr">
            <a:normAutofit/>
          </a:bodyPr>
          <a:lstStyle/>
          <a:p>
            <a:r>
              <a:rPr lang="en-US" sz="5400" b="1" dirty="0"/>
              <a:t>Purpose, Values &amp; Vision</a:t>
            </a:r>
          </a:p>
        </p:txBody>
      </p:sp>
      <p:sp>
        <p:nvSpPr>
          <p:cNvPr id="2" name="TextBox 1">
            <a:extLst>
              <a:ext uri="{FF2B5EF4-FFF2-40B4-BE49-F238E27FC236}">
                <a16:creationId xmlns:a16="http://schemas.microsoft.com/office/drawing/2014/main" id="{5E70BA5C-229B-F544-15A1-231A448BF62E}"/>
              </a:ext>
            </a:extLst>
          </p:cNvPr>
          <p:cNvSpPr txBox="1"/>
          <p:nvPr/>
        </p:nvSpPr>
        <p:spPr>
          <a:xfrm>
            <a:off x="7869382" y="1634836"/>
            <a:ext cx="184731" cy="369332"/>
          </a:xfrm>
          <a:prstGeom prst="rect">
            <a:avLst/>
          </a:prstGeom>
          <a:noFill/>
        </p:spPr>
        <p:txBody>
          <a:bodyPr wrap="none" rtlCol="0">
            <a:spAutoFit/>
          </a:bodyPr>
          <a:lstStyle/>
          <a:p>
            <a:endParaRPr lang="en-US" dirty="0"/>
          </a:p>
        </p:txBody>
      </p:sp>
      <p:sp>
        <p:nvSpPr>
          <p:cNvPr id="9" name="Rounded Rectangle 8">
            <a:extLst>
              <a:ext uri="{FF2B5EF4-FFF2-40B4-BE49-F238E27FC236}">
                <a16:creationId xmlns:a16="http://schemas.microsoft.com/office/drawing/2014/main" id="{068964FC-A754-EB39-D375-E905D35F5887}"/>
              </a:ext>
            </a:extLst>
          </p:cNvPr>
          <p:cNvSpPr/>
          <p:nvPr/>
        </p:nvSpPr>
        <p:spPr>
          <a:xfrm>
            <a:off x="3782291" y="4461163"/>
            <a:ext cx="7772400" cy="162710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VISION		our future destination – a word 						picture of what we think the future 					might look like under God</a:t>
            </a:r>
          </a:p>
        </p:txBody>
      </p:sp>
      <p:sp>
        <p:nvSpPr>
          <p:cNvPr id="12" name="Rounded Rectangle 11">
            <a:extLst>
              <a:ext uri="{FF2B5EF4-FFF2-40B4-BE49-F238E27FC236}">
                <a16:creationId xmlns:a16="http://schemas.microsoft.com/office/drawing/2014/main" id="{5E8D174E-1B3B-5C7B-A26C-1D0214790AC4}"/>
              </a:ext>
            </a:extLst>
          </p:cNvPr>
          <p:cNvSpPr/>
          <p:nvPr/>
        </p:nvSpPr>
        <p:spPr>
          <a:xfrm>
            <a:off x="3782291" y="2641224"/>
            <a:ext cx="7772400" cy="1627101"/>
          </a:xfrm>
          <a:prstGeom prst="round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VALUES		drive the way we do things around 					here</a:t>
            </a:r>
          </a:p>
        </p:txBody>
      </p:sp>
      <p:sp>
        <p:nvSpPr>
          <p:cNvPr id="13" name="Rounded Rectangle 12">
            <a:extLst>
              <a:ext uri="{FF2B5EF4-FFF2-40B4-BE49-F238E27FC236}">
                <a16:creationId xmlns:a16="http://schemas.microsoft.com/office/drawing/2014/main" id="{28538325-E621-F64D-E8D4-9B0B474A0E4D}"/>
              </a:ext>
            </a:extLst>
          </p:cNvPr>
          <p:cNvSpPr/>
          <p:nvPr/>
        </p:nvSpPr>
        <p:spPr>
          <a:xfrm>
            <a:off x="3782291" y="821285"/>
            <a:ext cx="7772400" cy="1627101"/>
          </a:xfrm>
          <a:prstGeom prst="roundRect">
            <a:avLst/>
          </a:prstGeom>
          <a:solidFill>
            <a:srgbClr val="1BB39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PURPOSE	why we exist</a:t>
            </a:r>
          </a:p>
        </p:txBody>
      </p:sp>
    </p:spTree>
    <p:extLst>
      <p:ext uri="{BB962C8B-B14F-4D97-AF65-F5344CB8AC3E}">
        <p14:creationId xmlns:p14="http://schemas.microsoft.com/office/powerpoint/2010/main" val="2617800977"/>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D58382-FB52-5C1A-F506-9407239DE705}"/>
            </a:ext>
          </a:extLst>
        </p:cNvPr>
        <p:cNvGrpSpPr/>
        <p:nvPr/>
      </p:nvGrpSpPr>
      <p:grpSpPr>
        <a:xfrm>
          <a:off x="0" y="0"/>
          <a:ext cx="0" cy="0"/>
          <a:chOff x="0" y="0"/>
          <a:chExt cx="0" cy="0"/>
        </a:xfrm>
      </p:grpSpPr>
      <p:sp>
        <p:nvSpPr>
          <p:cNvPr id="160" name="Shape 52">
            <a:extLst>
              <a:ext uri="{FF2B5EF4-FFF2-40B4-BE49-F238E27FC236}">
                <a16:creationId xmlns:a16="http://schemas.microsoft.com/office/drawing/2014/main" id="{B3080A2B-2C38-401F-F36D-A0243D63FACD}"/>
              </a:ext>
            </a:extLst>
          </p:cNvPr>
          <p:cNvSpPr txBox="1">
            <a:spLocks noGrp="1"/>
          </p:cNvSpPr>
          <p:nvPr>
            <p:ph type="title"/>
          </p:nvPr>
        </p:nvSpPr>
        <p:spPr>
          <a:xfrm>
            <a:off x="252919" y="805180"/>
            <a:ext cx="2947482" cy="4601183"/>
          </a:xfrm>
          <a:prstGeom prst="rect">
            <a:avLst/>
          </a:prstGeom>
          <a:noFill/>
        </p:spPr>
        <p:txBody>
          <a:bodyPr vert="horz" lIns="91440" tIns="45720" rIns="91440" bIns="45720" rtlCol="0" anchor="ctr">
            <a:normAutofit/>
          </a:bodyPr>
          <a:lstStyle/>
          <a:p>
            <a:r>
              <a:rPr lang="en-US" sz="5400" b="1" dirty="0"/>
              <a:t>Purpose, Values &amp; Vision</a:t>
            </a:r>
          </a:p>
        </p:txBody>
      </p:sp>
      <p:sp>
        <p:nvSpPr>
          <p:cNvPr id="2" name="TextBox 1">
            <a:extLst>
              <a:ext uri="{FF2B5EF4-FFF2-40B4-BE49-F238E27FC236}">
                <a16:creationId xmlns:a16="http://schemas.microsoft.com/office/drawing/2014/main" id="{AB274CC6-5E3F-B917-C540-7EC52DEEFD93}"/>
              </a:ext>
            </a:extLst>
          </p:cNvPr>
          <p:cNvSpPr txBox="1"/>
          <p:nvPr/>
        </p:nvSpPr>
        <p:spPr>
          <a:xfrm>
            <a:off x="7869382" y="163483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849851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A98D7D-C4AD-3568-6ECE-2E372FBEC8E4}"/>
            </a:ext>
          </a:extLst>
        </p:cNvPr>
        <p:cNvGrpSpPr/>
        <p:nvPr/>
      </p:nvGrpSpPr>
      <p:grpSpPr>
        <a:xfrm>
          <a:off x="0" y="0"/>
          <a:ext cx="0" cy="0"/>
          <a:chOff x="0" y="0"/>
          <a:chExt cx="0" cy="0"/>
        </a:xfrm>
      </p:grpSpPr>
      <p:sp>
        <p:nvSpPr>
          <p:cNvPr id="160" name="Shape 52">
            <a:extLst>
              <a:ext uri="{FF2B5EF4-FFF2-40B4-BE49-F238E27FC236}">
                <a16:creationId xmlns:a16="http://schemas.microsoft.com/office/drawing/2014/main" id="{78350B94-D397-2BC8-3BFA-3AD3F1C2FABC}"/>
              </a:ext>
            </a:extLst>
          </p:cNvPr>
          <p:cNvSpPr txBox="1">
            <a:spLocks noGrp="1"/>
          </p:cNvSpPr>
          <p:nvPr>
            <p:ph type="title"/>
          </p:nvPr>
        </p:nvSpPr>
        <p:spPr>
          <a:xfrm>
            <a:off x="252919" y="805180"/>
            <a:ext cx="2947482" cy="4601183"/>
          </a:xfrm>
          <a:prstGeom prst="rect">
            <a:avLst/>
          </a:prstGeom>
          <a:noFill/>
        </p:spPr>
        <p:txBody>
          <a:bodyPr vert="horz" lIns="91440" tIns="45720" rIns="91440" bIns="45720" rtlCol="0" anchor="ctr">
            <a:normAutofit/>
          </a:bodyPr>
          <a:lstStyle/>
          <a:p>
            <a:r>
              <a:rPr lang="en-US" sz="5400" b="1" dirty="0"/>
              <a:t>Purpose, Values &amp; Vision</a:t>
            </a:r>
          </a:p>
        </p:txBody>
      </p:sp>
      <p:sp>
        <p:nvSpPr>
          <p:cNvPr id="2" name="TextBox 1">
            <a:extLst>
              <a:ext uri="{FF2B5EF4-FFF2-40B4-BE49-F238E27FC236}">
                <a16:creationId xmlns:a16="http://schemas.microsoft.com/office/drawing/2014/main" id="{087B1669-9917-2638-A012-F70C411EB05C}"/>
              </a:ext>
            </a:extLst>
          </p:cNvPr>
          <p:cNvSpPr txBox="1"/>
          <p:nvPr/>
        </p:nvSpPr>
        <p:spPr>
          <a:xfrm>
            <a:off x="7869382" y="1634836"/>
            <a:ext cx="184731" cy="369332"/>
          </a:xfrm>
          <a:prstGeom prst="rect">
            <a:avLst/>
          </a:prstGeom>
          <a:noFill/>
        </p:spPr>
        <p:txBody>
          <a:bodyPr wrap="none" rtlCol="0">
            <a:spAutoFit/>
          </a:bodyPr>
          <a:lstStyle/>
          <a:p>
            <a:endParaRPr lang="en-US" dirty="0"/>
          </a:p>
        </p:txBody>
      </p:sp>
      <p:sp>
        <p:nvSpPr>
          <p:cNvPr id="13" name="Rounded Rectangle 12">
            <a:extLst>
              <a:ext uri="{FF2B5EF4-FFF2-40B4-BE49-F238E27FC236}">
                <a16:creationId xmlns:a16="http://schemas.microsoft.com/office/drawing/2014/main" id="{0C8B5FA0-AAA4-2783-38DB-7ADC1241301E}"/>
              </a:ext>
            </a:extLst>
          </p:cNvPr>
          <p:cNvSpPr/>
          <p:nvPr/>
        </p:nvSpPr>
        <p:spPr>
          <a:xfrm>
            <a:off x="3782291" y="821285"/>
            <a:ext cx="7772400" cy="1627101"/>
          </a:xfrm>
          <a:prstGeom prst="roundRect">
            <a:avLst/>
          </a:prstGeom>
          <a:solidFill>
            <a:srgbClr val="1BB39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PURPOSE	determined Biblically</a:t>
            </a:r>
          </a:p>
        </p:txBody>
      </p:sp>
    </p:spTree>
    <p:extLst>
      <p:ext uri="{BB962C8B-B14F-4D97-AF65-F5344CB8AC3E}">
        <p14:creationId xmlns:p14="http://schemas.microsoft.com/office/powerpoint/2010/main" val="208351990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89590-5A61-F6E4-DDB5-0BFF32AEEB22}"/>
            </a:ext>
          </a:extLst>
        </p:cNvPr>
        <p:cNvGrpSpPr/>
        <p:nvPr/>
      </p:nvGrpSpPr>
      <p:grpSpPr>
        <a:xfrm>
          <a:off x="0" y="0"/>
          <a:ext cx="0" cy="0"/>
          <a:chOff x="0" y="0"/>
          <a:chExt cx="0" cy="0"/>
        </a:xfrm>
      </p:grpSpPr>
      <p:sp>
        <p:nvSpPr>
          <p:cNvPr id="160" name="Shape 52">
            <a:extLst>
              <a:ext uri="{FF2B5EF4-FFF2-40B4-BE49-F238E27FC236}">
                <a16:creationId xmlns:a16="http://schemas.microsoft.com/office/drawing/2014/main" id="{A723220C-A7DF-6243-4F26-18F436303B0C}"/>
              </a:ext>
            </a:extLst>
          </p:cNvPr>
          <p:cNvSpPr txBox="1">
            <a:spLocks noGrp="1"/>
          </p:cNvSpPr>
          <p:nvPr>
            <p:ph type="title"/>
          </p:nvPr>
        </p:nvSpPr>
        <p:spPr>
          <a:xfrm>
            <a:off x="252919" y="805180"/>
            <a:ext cx="2947482" cy="4601183"/>
          </a:xfrm>
          <a:prstGeom prst="rect">
            <a:avLst/>
          </a:prstGeom>
          <a:noFill/>
        </p:spPr>
        <p:txBody>
          <a:bodyPr vert="horz" lIns="91440" tIns="45720" rIns="91440" bIns="45720" rtlCol="0" anchor="ctr">
            <a:normAutofit/>
          </a:bodyPr>
          <a:lstStyle/>
          <a:p>
            <a:r>
              <a:rPr lang="en-US" sz="5400" b="1" dirty="0"/>
              <a:t>Purpose, Values &amp; Vision</a:t>
            </a:r>
          </a:p>
        </p:txBody>
      </p:sp>
      <p:sp>
        <p:nvSpPr>
          <p:cNvPr id="2" name="TextBox 1">
            <a:extLst>
              <a:ext uri="{FF2B5EF4-FFF2-40B4-BE49-F238E27FC236}">
                <a16:creationId xmlns:a16="http://schemas.microsoft.com/office/drawing/2014/main" id="{4B51193F-751E-C166-7CA8-84FD880D7C29}"/>
              </a:ext>
            </a:extLst>
          </p:cNvPr>
          <p:cNvSpPr txBox="1"/>
          <p:nvPr/>
        </p:nvSpPr>
        <p:spPr>
          <a:xfrm>
            <a:off x="7869382" y="1634836"/>
            <a:ext cx="184731" cy="369332"/>
          </a:xfrm>
          <a:prstGeom prst="rect">
            <a:avLst/>
          </a:prstGeom>
          <a:noFill/>
        </p:spPr>
        <p:txBody>
          <a:bodyPr wrap="none" rtlCol="0">
            <a:spAutoFit/>
          </a:bodyPr>
          <a:lstStyle/>
          <a:p>
            <a:endParaRPr lang="en-US" dirty="0"/>
          </a:p>
        </p:txBody>
      </p:sp>
      <p:sp>
        <p:nvSpPr>
          <p:cNvPr id="12" name="Rounded Rectangle 11">
            <a:extLst>
              <a:ext uri="{FF2B5EF4-FFF2-40B4-BE49-F238E27FC236}">
                <a16:creationId xmlns:a16="http://schemas.microsoft.com/office/drawing/2014/main" id="{FCAB1710-4AF4-8D87-BEE5-B372A710C962}"/>
              </a:ext>
            </a:extLst>
          </p:cNvPr>
          <p:cNvSpPr/>
          <p:nvPr/>
        </p:nvSpPr>
        <p:spPr>
          <a:xfrm>
            <a:off x="3782291" y="2641224"/>
            <a:ext cx="7772400" cy="1627101"/>
          </a:xfrm>
          <a:prstGeom prst="round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VALUES		uncovered not created</a:t>
            </a:r>
          </a:p>
        </p:txBody>
      </p:sp>
      <p:sp>
        <p:nvSpPr>
          <p:cNvPr id="13" name="Rounded Rectangle 12">
            <a:extLst>
              <a:ext uri="{FF2B5EF4-FFF2-40B4-BE49-F238E27FC236}">
                <a16:creationId xmlns:a16="http://schemas.microsoft.com/office/drawing/2014/main" id="{0ED20A50-9CAD-5E57-F993-26465F31AF80}"/>
              </a:ext>
            </a:extLst>
          </p:cNvPr>
          <p:cNvSpPr/>
          <p:nvPr/>
        </p:nvSpPr>
        <p:spPr>
          <a:xfrm>
            <a:off x="3782291" y="821285"/>
            <a:ext cx="7772400" cy="1627101"/>
          </a:xfrm>
          <a:prstGeom prst="roundRect">
            <a:avLst/>
          </a:prstGeom>
          <a:solidFill>
            <a:srgbClr val="1BB39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PURPOSE	determined Biblically</a:t>
            </a:r>
          </a:p>
        </p:txBody>
      </p:sp>
    </p:spTree>
    <p:extLst>
      <p:ext uri="{BB962C8B-B14F-4D97-AF65-F5344CB8AC3E}">
        <p14:creationId xmlns:p14="http://schemas.microsoft.com/office/powerpoint/2010/main" val="368311351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906A7E-233B-FD9C-AAF7-761E19910E81}"/>
            </a:ext>
          </a:extLst>
        </p:cNvPr>
        <p:cNvGrpSpPr/>
        <p:nvPr/>
      </p:nvGrpSpPr>
      <p:grpSpPr>
        <a:xfrm>
          <a:off x="0" y="0"/>
          <a:ext cx="0" cy="0"/>
          <a:chOff x="0" y="0"/>
          <a:chExt cx="0" cy="0"/>
        </a:xfrm>
      </p:grpSpPr>
      <p:sp>
        <p:nvSpPr>
          <p:cNvPr id="160" name="Shape 52">
            <a:extLst>
              <a:ext uri="{FF2B5EF4-FFF2-40B4-BE49-F238E27FC236}">
                <a16:creationId xmlns:a16="http://schemas.microsoft.com/office/drawing/2014/main" id="{FD976331-3349-FD46-6268-E0FEB7FB2B67}"/>
              </a:ext>
            </a:extLst>
          </p:cNvPr>
          <p:cNvSpPr txBox="1">
            <a:spLocks noGrp="1"/>
          </p:cNvSpPr>
          <p:nvPr>
            <p:ph type="title"/>
          </p:nvPr>
        </p:nvSpPr>
        <p:spPr>
          <a:xfrm>
            <a:off x="252919" y="805180"/>
            <a:ext cx="2947482" cy="4601183"/>
          </a:xfrm>
          <a:prstGeom prst="rect">
            <a:avLst/>
          </a:prstGeom>
          <a:noFill/>
        </p:spPr>
        <p:txBody>
          <a:bodyPr vert="horz" lIns="91440" tIns="45720" rIns="91440" bIns="45720" rtlCol="0" anchor="ctr">
            <a:normAutofit/>
          </a:bodyPr>
          <a:lstStyle/>
          <a:p>
            <a:r>
              <a:rPr lang="en-US" sz="5400" b="1" dirty="0"/>
              <a:t>Purpose, Values &amp; Vision</a:t>
            </a:r>
          </a:p>
        </p:txBody>
      </p:sp>
      <p:sp>
        <p:nvSpPr>
          <p:cNvPr id="2" name="TextBox 1">
            <a:extLst>
              <a:ext uri="{FF2B5EF4-FFF2-40B4-BE49-F238E27FC236}">
                <a16:creationId xmlns:a16="http://schemas.microsoft.com/office/drawing/2014/main" id="{4CBC2F2C-2711-4362-2011-A32D1D463EB4}"/>
              </a:ext>
            </a:extLst>
          </p:cNvPr>
          <p:cNvSpPr txBox="1"/>
          <p:nvPr/>
        </p:nvSpPr>
        <p:spPr>
          <a:xfrm>
            <a:off x="7869382" y="1634836"/>
            <a:ext cx="184731" cy="369332"/>
          </a:xfrm>
          <a:prstGeom prst="rect">
            <a:avLst/>
          </a:prstGeom>
          <a:noFill/>
        </p:spPr>
        <p:txBody>
          <a:bodyPr wrap="none" rtlCol="0">
            <a:spAutoFit/>
          </a:bodyPr>
          <a:lstStyle/>
          <a:p>
            <a:endParaRPr lang="en-US" dirty="0"/>
          </a:p>
        </p:txBody>
      </p:sp>
      <p:sp>
        <p:nvSpPr>
          <p:cNvPr id="9" name="Rounded Rectangle 8">
            <a:extLst>
              <a:ext uri="{FF2B5EF4-FFF2-40B4-BE49-F238E27FC236}">
                <a16:creationId xmlns:a16="http://schemas.microsoft.com/office/drawing/2014/main" id="{236FEB07-7CA3-1E4B-FAE4-5BA84178DD70}"/>
              </a:ext>
            </a:extLst>
          </p:cNvPr>
          <p:cNvSpPr/>
          <p:nvPr/>
        </p:nvSpPr>
        <p:spPr>
          <a:xfrm>
            <a:off x="3782291" y="4461163"/>
            <a:ext cx="7772400" cy="162710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VISION		imparted by God, discovered 							through prayer, acknowledged by 					the church body</a:t>
            </a:r>
          </a:p>
        </p:txBody>
      </p:sp>
      <p:sp>
        <p:nvSpPr>
          <p:cNvPr id="12" name="Rounded Rectangle 11">
            <a:extLst>
              <a:ext uri="{FF2B5EF4-FFF2-40B4-BE49-F238E27FC236}">
                <a16:creationId xmlns:a16="http://schemas.microsoft.com/office/drawing/2014/main" id="{F87F6C90-8327-FA65-8600-9AC69C15C428}"/>
              </a:ext>
            </a:extLst>
          </p:cNvPr>
          <p:cNvSpPr/>
          <p:nvPr/>
        </p:nvSpPr>
        <p:spPr>
          <a:xfrm>
            <a:off x="3782291" y="2641224"/>
            <a:ext cx="7772400" cy="1627101"/>
          </a:xfrm>
          <a:prstGeom prst="round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VALUES		uncovered not created</a:t>
            </a:r>
          </a:p>
        </p:txBody>
      </p:sp>
      <p:sp>
        <p:nvSpPr>
          <p:cNvPr id="13" name="Rounded Rectangle 12">
            <a:extLst>
              <a:ext uri="{FF2B5EF4-FFF2-40B4-BE49-F238E27FC236}">
                <a16:creationId xmlns:a16="http://schemas.microsoft.com/office/drawing/2014/main" id="{08103ED2-0041-6EB2-01AA-B9B2DB6426C3}"/>
              </a:ext>
            </a:extLst>
          </p:cNvPr>
          <p:cNvSpPr/>
          <p:nvPr/>
        </p:nvSpPr>
        <p:spPr>
          <a:xfrm>
            <a:off x="3782291" y="821285"/>
            <a:ext cx="7772400" cy="1627101"/>
          </a:xfrm>
          <a:prstGeom prst="roundRect">
            <a:avLst/>
          </a:prstGeom>
          <a:solidFill>
            <a:srgbClr val="1BB39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PURPOSE	determined Biblically</a:t>
            </a:r>
          </a:p>
        </p:txBody>
      </p:sp>
    </p:spTree>
    <p:extLst>
      <p:ext uri="{BB962C8B-B14F-4D97-AF65-F5344CB8AC3E}">
        <p14:creationId xmlns:p14="http://schemas.microsoft.com/office/powerpoint/2010/main" val="3035236631"/>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7926AB-A1B5-ABDD-C49C-9AB08712E33C}"/>
            </a:ext>
          </a:extLst>
        </p:cNvPr>
        <p:cNvGrpSpPr/>
        <p:nvPr/>
      </p:nvGrpSpPr>
      <p:grpSpPr>
        <a:xfrm>
          <a:off x="0" y="0"/>
          <a:ext cx="0" cy="0"/>
          <a:chOff x="0" y="0"/>
          <a:chExt cx="0" cy="0"/>
        </a:xfrm>
      </p:grpSpPr>
      <p:pic>
        <p:nvPicPr>
          <p:cNvPr id="14" name="Picture 13" descr="A drawing of a train&#10;&#10;AI-generated content may be incorrect.">
            <a:extLst>
              <a:ext uri="{FF2B5EF4-FFF2-40B4-BE49-F238E27FC236}">
                <a16:creationId xmlns:a16="http://schemas.microsoft.com/office/drawing/2014/main" id="{FFD6EDDC-493B-3DB8-467E-A41AF52019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6695" y="1074087"/>
            <a:ext cx="8225402" cy="4615364"/>
          </a:xfrm>
          <a:prstGeom prst="rect">
            <a:avLst/>
          </a:prstGeom>
        </p:spPr>
      </p:pic>
      <p:sp>
        <p:nvSpPr>
          <p:cNvPr id="160" name="Shape 52">
            <a:extLst>
              <a:ext uri="{FF2B5EF4-FFF2-40B4-BE49-F238E27FC236}">
                <a16:creationId xmlns:a16="http://schemas.microsoft.com/office/drawing/2014/main" id="{83F18F72-95B2-769B-D906-4D1E7EABA076}"/>
              </a:ext>
            </a:extLst>
          </p:cNvPr>
          <p:cNvSpPr txBox="1">
            <a:spLocks noGrp="1"/>
          </p:cNvSpPr>
          <p:nvPr>
            <p:ph type="title"/>
          </p:nvPr>
        </p:nvSpPr>
        <p:spPr>
          <a:xfrm>
            <a:off x="252918" y="805180"/>
            <a:ext cx="3155299" cy="4601183"/>
          </a:xfrm>
          <a:prstGeom prst="rect">
            <a:avLst/>
          </a:prstGeom>
          <a:noFill/>
        </p:spPr>
        <p:txBody>
          <a:bodyPr vert="horz" lIns="91440" tIns="45720" rIns="91440" bIns="45720" rtlCol="0" anchor="ctr">
            <a:normAutofit/>
          </a:bodyPr>
          <a:lstStyle/>
          <a:p>
            <a:r>
              <a:rPr lang="en-US" sz="4800" b="1" dirty="0"/>
              <a:t>The importance of Purpose, Values &amp; Vision</a:t>
            </a:r>
          </a:p>
        </p:txBody>
      </p:sp>
      <p:sp>
        <p:nvSpPr>
          <p:cNvPr id="2" name="TextBox 1">
            <a:extLst>
              <a:ext uri="{FF2B5EF4-FFF2-40B4-BE49-F238E27FC236}">
                <a16:creationId xmlns:a16="http://schemas.microsoft.com/office/drawing/2014/main" id="{F0F5D6C0-F08C-91BE-269E-CE7A1D572E34}"/>
              </a:ext>
            </a:extLst>
          </p:cNvPr>
          <p:cNvSpPr txBox="1"/>
          <p:nvPr/>
        </p:nvSpPr>
        <p:spPr>
          <a:xfrm>
            <a:off x="7869382" y="1634836"/>
            <a:ext cx="184731" cy="369332"/>
          </a:xfrm>
          <a:prstGeom prst="rect">
            <a:avLst/>
          </a:prstGeom>
          <a:noFill/>
        </p:spPr>
        <p:txBody>
          <a:bodyPr wrap="none" rtlCol="0">
            <a:spAutoFit/>
          </a:bodyPr>
          <a:lstStyle/>
          <a:p>
            <a:endParaRPr lang="en-US" dirty="0"/>
          </a:p>
        </p:txBody>
      </p:sp>
      <p:sp>
        <p:nvSpPr>
          <p:cNvPr id="4" name="Shape 62">
            <a:extLst>
              <a:ext uri="{FF2B5EF4-FFF2-40B4-BE49-F238E27FC236}">
                <a16:creationId xmlns:a16="http://schemas.microsoft.com/office/drawing/2014/main" id="{D0843998-317F-C0DC-CE7C-73F91FE84353}"/>
              </a:ext>
            </a:extLst>
          </p:cNvPr>
          <p:cNvSpPr txBox="1"/>
          <p:nvPr/>
        </p:nvSpPr>
        <p:spPr>
          <a:xfrm>
            <a:off x="4649200" y="2412089"/>
            <a:ext cx="2121041" cy="4195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anchor="ctr">
            <a:noAutofit/>
          </a:bodyPr>
          <a:lstStyle/>
          <a:p>
            <a:pPr>
              <a:lnSpc>
                <a:spcPct val="80000"/>
              </a:lnSpc>
              <a:defRPr sz="2200">
                <a:solidFill>
                  <a:srgbClr val="FF2600"/>
                </a:solidFill>
                <a:latin typeface="Futura Bold"/>
                <a:ea typeface="Futura Bold"/>
                <a:cs typeface="Futura Bold"/>
                <a:sym typeface="Futura Bold"/>
              </a:defRPr>
            </a:pPr>
            <a:r>
              <a:rPr lang="en-AU" sz="2400" dirty="0"/>
              <a:t>Your</a:t>
            </a:r>
            <a:r>
              <a:rPr sz="2400" dirty="0"/>
              <a:t> </a:t>
            </a:r>
            <a:endParaRPr sz="2400" b="1" dirty="0">
              <a:solidFill>
                <a:srgbClr val="000000"/>
              </a:solidFill>
              <a:latin typeface="Futura Condensed"/>
              <a:ea typeface="Futura Condensed"/>
              <a:cs typeface="Futura Condensed"/>
              <a:sym typeface="Futura Condensed"/>
            </a:endParaRPr>
          </a:p>
          <a:p>
            <a:pPr>
              <a:lnSpc>
                <a:spcPct val="80000"/>
              </a:lnSpc>
              <a:defRPr sz="2200">
                <a:solidFill>
                  <a:srgbClr val="FF2600"/>
                </a:solidFill>
                <a:latin typeface="Futura Bold"/>
                <a:ea typeface="Futura Bold"/>
                <a:cs typeface="Futura Bold"/>
                <a:sym typeface="Futura Bold"/>
              </a:defRPr>
            </a:pPr>
            <a:r>
              <a:rPr sz="2400" dirty="0"/>
              <a:t>Baptist Church</a:t>
            </a:r>
          </a:p>
        </p:txBody>
      </p:sp>
      <p:sp>
        <p:nvSpPr>
          <p:cNvPr id="5" name="Shape 63">
            <a:extLst>
              <a:ext uri="{FF2B5EF4-FFF2-40B4-BE49-F238E27FC236}">
                <a16:creationId xmlns:a16="http://schemas.microsoft.com/office/drawing/2014/main" id="{F8837D5B-2C49-D673-9BA2-8ACCE62A67C5}"/>
              </a:ext>
            </a:extLst>
          </p:cNvPr>
          <p:cNvSpPr txBox="1"/>
          <p:nvPr/>
        </p:nvSpPr>
        <p:spPr>
          <a:xfrm>
            <a:off x="7138103" y="3352475"/>
            <a:ext cx="2121041" cy="2471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anchor="ctr">
            <a:noAutofit/>
          </a:bodyPr>
          <a:lstStyle>
            <a:lvl1pPr>
              <a:lnSpc>
                <a:spcPct val="80000"/>
              </a:lnSpc>
              <a:defRPr sz="2200">
                <a:solidFill>
                  <a:srgbClr val="FF2600"/>
                </a:solidFill>
                <a:latin typeface="Futura Bold"/>
                <a:ea typeface="Futura Bold"/>
                <a:cs typeface="Futura Bold"/>
                <a:sym typeface="Futura Bold"/>
              </a:defRPr>
            </a:lvl1pPr>
          </a:lstStyle>
          <a:p>
            <a:r>
              <a:rPr sz="2400" dirty="0"/>
              <a:t>Purpose</a:t>
            </a:r>
          </a:p>
        </p:txBody>
      </p:sp>
      <p:sp>
        <p:nvSpPr>
          <p:cNvPr id="6" name="Shape 64">
            <a:extLst>
              <a:ext uri="{FF2B5EF4-FFF2-40B4-BE49-F238E27FC236}">
                <a16:creationId xmlns:a16="http://schemas.microsoft.com/office/drawing/2014/main" id="{F0EF91D1-123E-5D1F-F83B-0F4F8EE07D44}"/>
              </a:ext>
            </a:extLst>
          </p:cNvPr>
          <p:cNvSpPr txBox="1"/>
          <p:nvPr/>
        </p:nvSpPr>
        <p:spPr>
          <a:xfrm>
            <a:off x="6783940" y="5202120"/>
            <a:ext cx="2121041" cy="2471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anchor="ctr">
            <a:noAutofit/>
          </a:bodyPr>
          <a:lstStyle>
            <a:lvl1pPr>
              <a:lnSpc>
                <a:spcPct val="80000"/>
              </a:lnSpc>
              <a:defRPr sz="2200">
                <a:solidFill>
                  <a:srgbClr val="FF2600"/>
                </a:solidFill>
                <a:latin typeface="Futura Bold"/>
                <a:ea typeface="Futura Bold"/>
                <a:cs typeface="Futura Bold"/>
                <a:sym typeface="Futura Bold"/>
              </a:defRPr>
            </a:lvl1pPr>
          </a:lstStyle>
          <a:p>
            <a:r>
              <a:rPr sz="2400" dirty="0"/>
              <a:t>Values</a:t>
            </a:r>
          </a:p>
        </p:txBody>
      </p:sp>
      <p:sp>
        <p:nvSpPr>
          <p:cNvPr id="7" name="Shape 65">
            <a:extLst>
              <a:ext uri="{FF2B5EF4-FFF2-40B4-BE49-F238E27FC236}">
                <a16:creationId xmlns:a16="http://schemas.microsoft.com/office/drawing/2014/main" id="{5B9AEFF9-7791-7747-8C92-CBFFEAB874FE}"/>
              </a:ext>
            </a:extLst>
          </p:cNvPr>
          <p:cNvSpPr txBox="1"/>
          <p:nvPr/>
        </p:nvSpPr>
        <p:spPr>
          <a:xfrm>
            <a:off x="9767418" y="3134585"/>
            <a:ext cx="2121041" cy="2471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anchor="ctr">
            <a:noAutofit/>
          </a:bodyPr>
          <a:lstStyle>
            <a:lvl1pPr>
              <a:lnSpc>
                <a:spcPct val="80000"/>
              </a:lnSpc>
              <a:defRPr sz="2200">
                <a:solidFill>
                  <a:srgbClr val="FF2600"/>
                </a:solidFill>
                <a:latin typeface="Futura Bold"/>
                <a:ea typeface="Futura Bold"/>
                <a:cs typeface="Futura Bold"/>
                <a:sym typeface="Futura Bold"/>
              </a:defRPr>
            </a:lvl1pPr>
          </a:lstStyle>
          <a:p>
            <a:r>
              <a:rPr sz="2400" dirty="0"/>
              <a:t>Vi</a:t>
            </a:r>
            <a:r>
              <a:rPr lang="en-AU" sz="2400" dirty="0" err="1"/>
              <a:t>si</a:t>
            </a:r>
            <a:r>
              <a:rPr sz="2400" dirty="0"/>
              <a:t>on</a:t>
            </a:r>
          </a:p>
        </p:txBody>
      </p:sp>
      <p:sp>
        <p:nvSpPr>
          <p:cNvPr id="8" name="Shape 66">
            <a:extLst>
              <a:ext uri="{FF2B5EF4-FFF2-40B4-BE49-F238E27FC236}">
                <a16:creationId xmlns:a16="http://schemas.microsoft.com/office/drawing/2014/main" id="{BD0D50EC-BEC5-475F-25DB-8C9427A62ED0}"/>
              </a:ext>
            </a:extLst>
          </p:cNvPr>
          <p:cNvSpPr txBox="1"/>
          <p:nvPr/>
        </p:nvSpPr>
        <p:spPr>
          <a:xfrm>
            <a:off x="8222497" y="5282771"/>
            <a:ext cx="2121041" cy="2471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anchor="ctr">
            <a:noAutofit/>
          </a:bodyPr>
          <a:lstStyle/>
          <a:p>
            <a:pPr algn="ctr">
              <a:lnSpc>
                <a:spcPct val="80000"/>
              </a:lnSpc>
              <a:defRPr sz="2200">
                <a:solidFill>
                  <a:srgbClr val="FF2600"/>
                </a:solidFill>
                <a:latin typeface="Futura Bold"/>
                <a:ea typeface="Futura Bold"/>
                <a:cs typeface="Futura Bold"/>
                <a:sym typeface="Futura Bold"/>
              </a:defRPr>
            </a:pPr>
            <a:r>
              <a:rPr sz="2400" dirty="0"/>
              <a:t>Strategic Steps</a:t>
            </a:r>
          </a:p>
        </p:txBody>
      </p:sp>
    </p:spTree>
    <p:extLst>
      <p:ext uri="{BB962C8B-B14F-4D97-AF65-F5344CB8AC3E}">
        <p14:creationId xmlns:p14="http://schemas.microsoft.com/office/powerpoint/2010/main" val="114081895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p:tmAbs val="0"/>
                                  </p:iterate>
                                  <p:childTnLst>
                                    <p:set>
                                      <p:cBhvr>
                                        <p:cTn id="18" fill="hold"/>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p:tmAbs val="0"/>
                                  </p:iterate>
                                  <p:childTnLst>
                                    <p:set>
                                      <p:cBhvr>
                                        <p:cTn id="22" fill="hold"/>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dvAuto="0"/>
      <p:bldP spid="5" grpId="0" animBg="1" advAuto="0"/>
      <p:bldP spid="6" grpId="0" animBg="1" advAuto="0"/>
      <p:bldP spid="7" grpId="0" animBg="1" advAuto="0"/>
      <p:bldP spid="8" grpId="0" animBg="1"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18212B-D6BF-2C46-173D-7814B4C99BAE}"/>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C13CC7C8-9D2E-5B30-B599-C7AAB33A135F}"/>
              </a:ext>
            </a:extLst>
          </p:cNvPr>
          <p:cNvSpPr/>
          <p:nvPr/>
        </p:nvSpPr>
        <p:spPr>
          <a:xfrm>
            <a:off x="0" y="775855"/>
            <a:ext cx="3463636" cy="5320145"/>
          </a:xfrm>
          <a:prstGeom prst="rect">
            <a:avLst/>
          </a:prstGeom>
          <a:solidFill>
            <a:srgbClr val="1BB39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85" name="Shape 69">
            <a:extLst>
              <a:ext uri="{FF2B5EF4-FFF2-40B4-BE49-F238E27FC236}">
                <a16:creationId xmlns:a16="http://schemas.microsoft.com/office/drawing/2014/main" id="{3939F298-19C3-1E45-760F-8A43F975E887}"/>
              </a:ext>
            </a:extLst>
          </p:cNvPr>
          <p:cNvSpPr txBox="1">
            <a:spLocks noGrp="1"/>
          </p:cNvSpPr>
          <p:nvPr>
            <p:ph type="body" idx="1"/>
          </p:nvPr>
        </p:nvSpPr>
        <p:spPr>
          <a:xfrm>
            <a:off x="4006576" y="905200"/>
            <a:ext cx="7660359" cy="5190800"/>
          </a:xfrm>
          <a:prstGeom prst="rect">
            <a:avLst/>
          </a:prstGeom>
        </p:spPr>
        <p:txBody>
          <a:bodyPr lIns="0" tIns="0" rIns="0" bIns="0" anchor="t">
            <a:noAutofit/>
          </a:bodyPr>
          <a:lstStyle/>
          <a:p>
            <a:pPr marL="0" indent="0">
              <a:lnSpc>
                <a:spcPct val="100000"/>
              </a:lnSpc>
              <a:spcBef>
                <a:spcPts val="1800"/>
              </a:spcBef>
              <a:buSzTx/>
              <a:buNone/>
              <a:defRPr b="1"/>
            </a:pPr>
            <a:r>
              <a:rPr sz="3200" dirty="0">
                <a:solidFill>
                  <a:schemeClr val="tx1"/>
                </a:solidFill>
              </a:rPr>
              <a:t>Is our purpose statement:</a:t>
            </a:r>
          </a:p>
          <a:p>
            <a:pPr marL="402049">
              <a:lnSpc>
                <a:spcPct val="100000"/>
              </a:lnSpc>
              <a:spcBef>
                <a:spcPts val="1800"/>
              </a:spcBef>
              <a:buClrTx/>
              <a:buAutoNum type="arabicPeriod"/>
              <a:defRPr b="1"/>
            </a:pPr>
            <a:r>
              <a:rPr sz="3200" dirty="0">
                <a:solidFill>
                  <a:schemeClr val="tx1"/>
                </a:solidFill>
              </a:rPr>
              <a:t>Biblically based?</a:t>
            </a:r>
          </a:p>
          <a:p>
            <a:pPr marL="402049">
              <a:lnSpc>
                <a:spcPct val="100000"/>
              </a:lnSpc>
              <a:spcBef>
                <a:spcPts val="1800"/>
              </a:spcBef>
              <a:buClrTx/>
              <a:buAutoNum type="arabicPeriod"/>
              <a:defRPr b="1"/>
            </a:pPr>
            <a:r>
              <a:rPr sz="3200" dirty="0">
                <a:solidFill>
                  <a:schemeClr val="tx1"/>
                </a:solidFill>
              </a:rPr>
              <a:t>One sentence?</a:t>
            </a:r>
          </a:p>
          <a:p>
            <a:pPr marL="402049">
              <a:lnSpc>
                <a:spcPct val="100000"/>
              </a:lnSpc>
              <a:spcBef>
                <a:spcPts val="1800"/>
              </a:spcBef>
              <a:buClrTx/>
              <a:buAutoNum type="arabicPeriod"/>
              <a:defRPr b="1"/>
            </a:pPr>
            <a:r>
              <a:rPr sz="3200" dirty="0">
                <a:solidFill>
                  <a:schemeClr val="tx1"/>
                </a:solidFill>
              </a:rPr>
              <a:t>Over-arching rather than specific?</a:t>
            </a:r>
          </a:p>
          <a:p>
            <a:pPr marL="402049">
              <a:lnSpc>
                <a:spcPct val="100000"/>
              </a:lnSpc>
              <a:spcBef>
                <a:spcPts val="1800"/>
              </a:spcBef>
              <a:buClrTx/>
              <a:buAutoNum type="arabicPeriod"/>
              <a:defRPr b="1"/>
            </a:pPr>
            <a:r>
              <a:rPr sz="3200" dirty="0">
                <a:solidFill>
                  <a:schemeClr val="tx1"/>
                </a:solidFill>
              </a:rPr>
              <a:t>Applicable to most churches?</a:t>
            </a:r>
          </a:p>
          <a:p>
            <a:pPr marL="402049">
              <a:lnSpc>
                <a:spcPct val="100000"/>
              </a:lnSpc>
              <a:spcBef>
                <a:spcPts val="1800"/>
              </a:spcBef>
              <a:buClrTx/>
              <a:buAutoNum type="arabicPeriod"/>
              <a:defRPr b="1"/>
            </a:pPr>
            <a:r>
              <a:rPr sz="3200" dirty="0">
                <a:solidFill>
                  <a:schemeClr val="tx1"/>
                </a:solidFill>
              </a:rPr>
              <a:t>Timeless? </a:t>
            </a:r>
            <a:r>
              <a:rPr sz="3200" dirty="0" err="1">
                <a:solidFill>
                  <a:schemeClr val="tx1"/>
                </a:solidFill>
              </a:rPr>
              <a:t>ie</a:t>
            </a:r>
            <a:r>
              <a:rPr sz="3200" dirty="0">
                <a:solidFill>
                  <a:schemeClr val="tx1"/>
                </a:solidFill>
              </a:rPr>
              <a:t>. it will never go out of date</a:t>
            </a:r>
          </a:p>
        </p:txBody>
      </p:sp>
      <p:sp>
        <p:nvSpPr>
          <p:cNvPr id="4" name="TextBox 3">
            <a:extLst>
              <a:ext uri="{FF2B5EF4-FFF2-40B4-BE49-F238E27FC236}">
                <a16:creationId xmlns:a16="http://schemas.microsoft.com/office/drawing/2014/main" id="{5C0A6BCB-F152-CF84-7CEB-CE4A79C92DEC}"/>
              </a:ext>
            </a:extLst>
          </p:cNvPr>
          <p:cNvSpPr txBox="1"/>
          <p:nvPr/>
        </p:nvSpPr>
        <p:spPr>
          <a:xfrm>
            <a:off x="639470" y="1721304"/>
            <a:ext cx="2439413" cy="1569660"/>
          </a:xfrm>
          <a:prstGeom prst="rect">
            <a:avLst/>
          </a:prstGeom>
          <a:noFill/>
        </p:spPr>
        <p:txBody>
          <a:bodyPr wrap="square" rtlCol="0">
            <a:spAutoFit/>
          </a:bodyPr>
          <a:lstStyle/>
          <a:p>
            <a:pPr algn="ctr"/>
            <a:r>
              <a:rPr lang="en-US" sz="3200" b="1" dirty="0"/>
              <a:t>Checking our Purpose Statement</a:t>
            </a:r>
          </a:p>
        </p:txBody>
      </p:sp>
      <p:sp>
        <p:nvSpPr>
          <p:cNvPr id="6" name="TextBox 5">
            <a:extLst>
              <a:ext uri="{FF2B5EF4-FFF2-40B4-BE49-F238E27FC236}">
                <a16:creationId xmlns:a16="http://schemas.microsoft.com/office/drawing/2014/main" id="{26F0ECB0-9AA9-524C-D118-484A07B36218}"/>
              </a:ext>
            </a:extLst>
          </p:cNvPr>
          <p:cNvSpPr txBox="1"/>
          <p:nvPr/>
        </p:nvSpPr>
        <p:spPr>
          <a:xfrm>
            <a:off x="639471" y="4316704"/>
            <a:ext cx="2439413" cy="1569660"/>
          </a:xfrm>
          <a:prstGeom prst="rect">
            <a:avLst/>
          </a:prstGeom>
          <a:noFill/>
        </p:spPr>
        <p:txBody>
          <a:bodyPr wrap="square" rtlCol="0">
            <a:spAutoFit/>
          </a:bodyPr>
          <a:lstStyle/>
          <a:p>
            <a:pPr algn="ctr"/>
            <a:r>
              <a:rPr lang="en-US" sz="3200" b="1" i="1" dirty="0"/>
              <a:t>Remember: Purpose is why we exist</a:t>
            </a:r>
          </a:p>
        </p:txBody>
      </p:sp>
      <p:pic>
        <p:nvPicPr>
          <p:cNvPr id="16" name="Graphic 15" descr="Badge Question Mark with solid fill">
            <a:extLst>
              <a:ext uri="{FF2B5EF4-FFF2-40B4-BE49-F238E27FC236}">
                <a16:creationId xmlns:a16="http://schemas.microsoft.com/office/drawing/2014/main" id="{015D836F-30B6-667D-9E3A-3C2CC141AF3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01977" y="3500600"/>
            <a:ext cx="914400" cy="914400"/>
          </a:xfrm>
          <a:prstGeom prst="rect">
            <a:avLst/>
          </a:prstGeom>
        </p:spPr>
      </p:pic>
      <p:pic>
        <p:nvPicPr>
          <p:cNvPr id="18" name="Graphic 17" descr="Checkbox Ticked with solid fill">
            <a:extLst>
              <a:ext uri="{FF2B5EF4-FFF2-40B4-BE49-F238E27FC236}">
                <a16:creationId xmlns:a16="http://schemas.microsoft.com/office/drawing/2014/main" id="{6D28D49C-2C35-66DF-95FE-80F0CC3CCCF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256503" y="762000"/>
            <a:ext cx="1205346" cy="1205346"/>
          </a:xfrm>
          <a:prstGeom prst="rect">
            <a:avLst/>
          </a:prstGeom>
        </p:spPr>
      </p:pic>
    </p:spTree>
    <p:extLst>
      <p:ext uri="{BB962C8B-B14F-4D97-AF65-F5344CB8AC3E}">
        <p14:creationId xmlns:p14="http://schemas.microsoft.com/office/powerpoint/2010/main" val="1013247499"/>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1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1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p:tmAbs val="0"/>
                                  </p:iterate>
                                  <p:childTnLst>
                                    <p:set>
                                      <p:cBhvr>
                                        <p:cTn id="18" fill="hold"/>
                                        <p:tgtEl>
                                          <p:spTgt spid="1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p:tmAbs val="0"/>
                                  </p:iterate>
                                  <p:childTnLst>
                                    <p:set>
                                      <p:cBhvr>
                                        <p:cTn id="22" fill="hold"/>
                                        <p:tgtEl>
                                          <p:spTgt spid="1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p:tmAbs val="0"/>
                                  </p:iterate>
                                  <p:childTnLst>
                                    <p:set>
                                      <p:cBhvr>
                                        <p:cTn id="26" fill="hold"/>
                                        <p:tgtEl>
                                          <p:spTgt spid="18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 grpId="0" build="p" bldLvl="5" advAuto="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 name="Rectangle 163">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6" name="Rectangle 165">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68" name="Rectangle 16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1" name="Shape 49"/>
          <p:cNvSpPr txBox="1">
            <a:spLocks noGrp="1"/>
          </p:cNvSpPr>
          <p:nvPr>
            <p:ph type="title"/>
          </p:nvPr>
        </p:nvSpPr>
        <p:spPr>
          <a:xfrm>
            <a:off x="1539116" y="864108"/>
            <a:ext cx="3073914" cy="5120639"/>
          </a:xfrm>
          <a:prstGeom prst="rect">
            <a:avLst/>
          </a:prstGeom>
        </p:spPr>
        <p:txBody>
          <a:bodyPr vert="horz" lIns="91440" tIns="45720" rIns="91440" bIns="45720" rtlCol="0" anchor="ctr">
            <a:normAutofit/>
          </a:bodyPr>
          <a:lstStyle>
            <a:lvl1pPr>
              <a:defRPr sz="5800"/>
            </a:lvl1pPr>
          </a:lstStyle>
          <a:p>
            <a:pPr algn="r"/>
            <a:r>
              <a:rPr lang="en-US" sz="4000" dirty="0">
                <a:solidFill>
                  <a:schemeClr val="tx1">
                    <a:lumMod val="85000"/>
                    <a:lumOff val="15000"/>
                  </a:schemeClr>
                </a:solidFill>
              </a:rPr>
              <a:t>Introductory Exercise</a:t>
            </a:r>
          </a:p>
        </p:txBody>
      </p:sp>
      <p:sp>
        <p:nvSpPr>
          <p:cNvPr id="170" name="Rectangle 16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72" name="Straight Connector 17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2" name="Shape 50"/>
          <p:cNvSpPr txBox="1">
            <a:spLocks noGrp="1"/>
          </p:cNvSpPr>
          <p:nvPr>
            <p:ph type="body" idx="1"/>
          </p:nvPr>
        </p:nvSpPr>
        <p:spPr>
          <a:xfrm>
            <a:off x="5289229" y="249383"/>
            <a:ext cx="6203113" cy="6470072"/>
          </a:xfrm>
          <a:prstGeom prst="rect">
            <a:avLst/>
          </a:prstGeom>
        </p:spPr>
        <p:txBody>
          <a:bodyPr vert="horz" lIns="91440" tIns="45720" rIns="91440" bIns="45720" rtlCol="0" anchor="ctr">
            <a:normAutofit/>
          </a:bodyPr>
          <a:lstStyle/>
          <a:p>
            <a:pPr marL="0" indent="0">
              <a:spcBef>
                <a:spcPts val="4148"/>
              </a:spcBef>
              <a:buSzTx/>
              <a:buNone/>
              <a:defRPr sz="4700" b="1">
                <a:solidFill>
                  <a:srgbClr val="535353"/>
                </a:solidFill>
              </a:defRPr>
            </a:pPr>
            <a:r>
              <a:rPr lang="en-US" sz="4000" dirty="0"/>
              <a:t>You are planning a holiday for the family.   You have teenage children who are on the edge of no longer coming on family holidays.  You want them to come.  </a:t>
            </a:r>
          </a:p>
          <a:p>
            <a:pPr marL="0" indent="0">
              <a:spcBef>
                <a:spcPts val="0"/>
              </a:spcBef>
              <a:buSzTx/>
              <a:buNone/>
              <a:defRPr sz="4700" b="1" i="1">
                <a:solidFill>
                  <a:srgbClr val="535353"/>
                </a:solidFill>
              </a:defRPr>
            </a:pPr>
            <a:r>
              <a:rPr lang="en-US" sz="4000" dirty="0"/>
              <a:t>How do you respond to the situation?  </a:t>
            </a:r>
          </a:p>
          <a:p>
            <a:pPr marL="0" indent="0">
              <a:spcBef>
                <a:spcPts val="0"/>
              </a:spcBef>
              <a:buSzTx/>
              <a:buNone/>
              <a:defRPr sz="4700" b="1" i="1">
                <a:solidFill>
                  <a:srgbClr val="535353"/>
                </a:solidFill>
              </a:defRPr>
            </a:pPr>
            <a:r>
              <a:rPr lang="en-US" sz="4000" dirty="0"/>
              <a:t>Where will you go?  </a:t>
            </a:r>
          </a:p>
        </p:txBody>
      </p:sp>
      <p:sp>
        <p:nvSpPr>
          <p:cNvPr id="174" name="Rectangle 17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iterate>
                                    <p:tmAbs val="0"/>
                                  </p:iterate>
                                  <p:childTnLst>
                                    <p:set>
                                      <p:cBhvr>
                                        <p:cTn id="6" fill="hold"/>
                                        <p:tgtEl>
                                          <p:spTgt spid="142">
                                            <p:bg/>
                                          </p:spTgt>
                                        </p:tgtEl>
                                        <p:attrNameLst>
                                          <p:attrName>style.visibility</p:attrName>
                                        </p:attrNameLst>
                                      </p:cBhvr>
                                      <p:to>
                                        <p:strVal val="visible"/>
                                      </p:to>
                                    </p:set>
                                  </p:childTnLst>
                                </p:cTn>
                              </p:par>
                              <p:par>
                                <p:cTn id="7" presetID="1" presetClass="entr" presetSubtype="0" fill="hold" grpId="0" nodeType="withEffect">
                                  <p:stCondLst>
                                    <p:cond delay="0"/>
                                  </p:stCondLst>
                                  <p:iterate>
                                    <p:tmAbs val="0"/>
                                  </p:iterate>
                                  <p:childTnLst>
                                    <p:set>
                                      <p:cBhvr>
                                        <p:cTn id="8" fill="hold"/>
                                        <p:tgtEl>
                                          <p:spTgt spid="14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p:tmAbs val="0"/>
                                  </p:iterate>
                                  <p:childTnLst>
                                    <p:set>
                                      <p:cBhvr>
                                        <p:cTn id="12" fill="hold"/>
                                        <p:tgtEl>
                                          <p:spTgt spid="14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p:tmAbs val="0"/>
                                  </p:iterate>
                                  <p:childTnLst>
                                    <p:set>
                                      <p:cBhvr>
                                        <p:cTn id="16" fill="hold"/>
                                        <p:tgtEl>
                                          <p:spTgt spid="14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0" build="p" bldLvl="5"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3" name="Rectangle 192">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95" name="Rectangle 194">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97" name="Rectangle 196">
            <a:extLst>
              <a:ext uri="{FF2B5EF4-FFF2-40B4-BE49-F238E27FC236}">
                <a16:creationId xmlns:a16="http://schemas.microsoft.com/office/drawing/2014/main" id="{B4B5CC49-6FAE-42FA-99B6-A3FDA8C688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7" name="“A good mission (purpose) must be broad, comprehensive and overarching. It is the primary goal, mandate or charge that is over all other goals.”"/>
          <p:cNvSpPr txBox="1">
            <a:spLocks noGrp="1"/>
          </p:cNvSpPr>
          <p:nvPr>
            <p:ph type="title"/>
          </p:nvPr>
        </p:nvSpPr>
        <p:spPr>
          <a:xfrm>
            <a:off x="1703295" y="1083732"/>
            <a:ext cx="5509628" cy="4690534"/>
          </a:xfrm>
          <a:prstGeom prst="rect">
            <a:avLst/>
          </a:prstGeom>
        </p:spPr>
        <p:txBody>
          <a:bodyPr vert="horz" lIns="91440" tIns="45720" rIns="91440" bIns="45720" rtlCol="0" anchor="ctr">
            <a:normAutofit/>
          </a:bodyPr>
          <a:lstStyle>
            <a:lvl1pPr defTabSz="373887">
              <a:defRPr sz="5056"/>
            </a:lvl1pPr>
          </a:lstStyle>
          <a:p>
            <a:pPr algn="r" defTabSz="914400"/>
            <a:r>
              <a:rPr lang="en-US" sz="4500" spc="-100" dirty="0">
                <a:solidFill>
                  <a:schemeClr val="tx1">
                    <a:lumMod val="75000"/>
                    <a:lumOff val="25000"/>
                  </a:schemeClr>
                </a:solidFill>
              </a:rPr>
              <a:t>“The purpose is part of the ministry’s congregational heart and soul. It is why the ministry exists...” </a:t>
            </a:r>
          </a:p>
        </p:txBody>
      </p:sp>
      <p:sp>
        <p:nvSpPr>
          <p:cNvPr id="188" name="Malphurs, Advanced Strategic Planning, 105"/>
          <p:cNvSpPr txBox="1">
            <a:spLocks noGrp="1"/>
          </p:cNvSpPr>
          <p:nvPr>
            <p:ph type="body" idx="1"/>
          </p:nvPr>
        </p:nvSpPr>
        <p:spPr>
          <a:xfrm>
            <a:off x="7856389" y="1083732"/>
            <a:ext cx="3507654" cy="4690534"/>
          </a:xfrm>
          <a:prstGeom prst="rect">
            <a:avLst/>
          </a:prstGeom>
        </p:spPr>
        <p:txBody>
          <a:bodyPr vert="horz" lIns="91440" tIns="45720" rIns="91440" bIns="45720" rtlCol="0" anchor="ctr">
            <a:normAutofit/>
          </a:bodyPr>
          <a:lstStyle/>
          <a:p>
            <a:pPr marL="0" indent="0">
              <a:spcBef>
                <a:spcPts val="1200"/>
              </a:spcBef>
              <a:buNone/>
            </a:pPr>
            <a:r>
              <a:rPr lang="en-US" sz="2800">
                <a:solidFill>
                  <a:schemeClr val="tx1">
                    <a:lumMod val="75000"/>
                    <a:lumOff val="25000"/>
                  </a:schemeClr>
                </a:solidFill>
              </a:rPr>
              <a:t>Malphurs, </a:t>
            </a:r>
            <a:r>
              <a:rPr lang="en-US" sz="2800" i="1">
                <a:solidFill>
                  <a:schemeClr val="tx1">
                    <a:lumMod val="75000"/>
                    <a:lumOff val="25000"/>
                  </a:schemeClr>
                </a:solidFill>
              </a:rPr>
              <a:t>Advanced Strategic Planning,</a:t>
            </a:r>
            <a:r>
              <a:rPr lang="en-US" sz="2800">
                <a:solidFill>
                  <a:schemeClr val="tx1">
                    <a:lumMod val="75000"/>
                    <a:lumOff val="25000"/>
                  </a:schemeClr>
                </a:solidFill>
              </a:rPr>
              <a:t> 105</a:t>
            </a:r>
          </a:p>
        </p:txBody>
      </p:sp>
      <p:sp>
        <p:nvSpPr>
          <p:cNvPr id="199" name="Rectangle 198">
            <a:extLst>
              <a:ext uri="{FF2B5EF4-FFF2-40B4-BE49-F238E27FC236}">
                <a16:creationId xmlns:a16="http://schemas.microsoft.com/office/drawing/2014/main" id="{E6BC9B4A-2119-4645-B4CA-7817D5FAF4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01" name="Straight Connector 200">
            <a:extLst>
              <a:ext uri="{FF2B5EF4-FFF2-40B4-BE49-F238E27FC236}">
                <a16:creationId xmlns:a16="http://schemas.microsoft.com/office/drawing/2014/main" id="{158D888F-D87A-4C3C-BD82-273E4C8C5E8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3" name="Rectangle 202">
            <a:extLst>
              <a:ext uri="{FF2B5EF4-FFF2-40B4-BE49-F238E27FC236}">
                <a16:creationId xmlns:a16="http://schemas.microsoft.com/office/drawing/2014/main" id="{99A2CD81-3BB6-4ED6-A50F-DC14F37A9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577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4FE7F4B-38AC-B004-9C3F-49E6F6313234}"/>
              </a:ext>
            </a:extLst>
          </p:cNvPr>
          <p:cNvSpPr/>
          <p:nvPr/>
        </p:nvSpPr>
        <p:spPr>
          <a:xfrm>
            <a:off x="0" y="761999"/>
            <a:ext cx="1286934" cy="5333999"/>
          </a:xfrm>
          <a:prstGeom prst="rect">
            <a:avLst/>
          </a:prstGeom>
          <a:solidFill>
            <a:srgbClr val="1BB39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AA0B5F-7C19-63C4-2FD4-302664BA11F8}"/>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72DDE5FE-743E-4E85-8F15-636495546411}"/>
              </a:ext>
            </a:extLst>
          </p:cNvPr>
          <p:cNvSpPr/>
          <p:nvPr/>
        </p:nvSpPr>
        <p:spPr>
          <a:xfrm>
            <a:off x="0" y="762000"/>
            <a:ext cx="3449782" cy="5334000"/>
          </a:xfrm>
          <a:prstGeom prst="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30C860B-B9E1-2056-BFE3-9933EB293D25}"/>
              </a:ext>
            </a:extLst>
          </p:cNvPr>
          <p:cNvSpPr txBox="1"/>
          <p:nvPr/>
        </p:nvSpPr>
        <p:spPr>
          <a:xfrm>
            <a:off x="639470" y="1596609"/>
            <a:ext cx="2439413" cy="1569660"/>
          </a:xfrm>
          <a:prstGeom prst="rect">
            <a:avLst/>
          </a:prstGeom>
          <a:noFill/>
        </p:spPr>
        <p:txBody>
          <a:bodyPr wrap="square" rtlCol="0">
            <a:spAutoFit/>
          </a:bodyPr>
          <a:lstStyle/>
          <a:p>
            <a:pPr algn="ctr"/>
            <a:r>
              <a:rPr lang="en-US" sz="3200" b="1" dirty="0"/>
              <a:t>Checking our Values Statement</a:t>
            </a:r>
          </a:p>
        </p:txBody>
      </p:sp>
      <p:sp>
        <p:nvSpPr>
          <p:cNvPr id="6" name="TextBox 5">
            <a:extLst>
              <a:ext uri="{FF2B5EF4-FFF2-40B4-BE49-F238E27FC236}">
                <a16:creationId xmlns:a16="http://schemas.microsoft.com/office/drawing/2014/main" id="{90C4FC0C-FAC8-E82D-3726-34F855A3E70F}"/>
              </a:ext>
            </a:extLst>
          </p:cNvPr>
          <p:cNvSpPr txBox="1"/>
          <p:nvPr/>
        </p:nvSpPr>
        <p:spPr>
          <a:xfrm>
            <a:off x="124691" y="4053465"/>
            <a:ext cx="3200400" cy="2062103"/>
          </a:xfrm>
          <a:prstGeom prst="rect">
            <a:avLst/>
          </a:prstGeom>
          <a:noFill/>
        </p:spPr>
        <p:txBody>
          <a:bodyPr wrap="square" rtlCol="0">
            <a:spAutoFit/>
          </a:bodyPr>
          <a:lstStyle/>
          <a:p>
            <a:pPr algn="ctr"/>
            <a:r>
              <a:rPr lang="en-US" sz="3200" b="1" i="1" dirty="0"/>
              <a:t>Remember: Values drive the way we do things around here</a:t>
            </a:r>
          </a:p>
        </p:txBody>
      </p:sp>
      <p:pic>
        <p:nvPicPr>
          <p:cNvPr id="16" name="Graphic 15" descr="Badge Question Mark with solid fill">
            <a:extLst>
              <a:ext uri="{FF2B5EF4-FFF2-40B4-BE49-F238E27FC236}">
                <a16:creationId xmlns:a16="http://schemas.microsoft.com/office/drawing/2014/main" id="{72A72916-FD6C-D475-20B6-860C54C4551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01977" y="3237361"/>
            <a:ext cx="914400" cy="914400"/>
          </a:xfrm>
          <a:prstGeom prst="rect">
            <a:avLst/>
          </a:prstGeom>
        </p:spPr>
      </p:pic>
      <p:pic>
        <p:nvPicPr>
          <p:cNvPr id="18" name="Graphic 17" descr="Checkbox Ticked with solid fill">
            <a:extLst>
              <a:ext uri="{FF2B5EF4-FFF2-40B4-BE49-F238E27FC236}">
                <a16:creationId xmlns:a16="http://schemas.microsoft.com/office/drawing/2014/main" id="{E82B2C0D-C476-28E5-88FB-6B3257F0CF2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256503" y="637305"/>
            <a:ext cx="1205346" cy="1205346"/>
          </a:xfrm>
          <a:prstGeom prst="rect">
            <a:avLst/>
          </a:prstGeom>
        </p:spPr>
      </p:pic>
      <p:sp>
        <p:nvSpPr>
          <p:cNvPr id="7" name="Shape 72">
            <a:extLst>
              <a:ext uri="{FF2B5EF4-FFF2-40B4-BE49-F238E27FC236}">
                <a16:creationId xmlns:a16="http://schemas.microsoft.com/office/drawing/2014/main" id="{4EEB2C27-5FB6-2162-8DAB-A03DC979A62B}"/>
              </a:ext>
            </a:extLst>
          </p:cNvPr>
          <p:cNvSpPr txBox="1">
            <a:spLocks noGrp="1"/>
          </p:cNvSpPr>
          <p:nvPr>
            <p:ph type="body" idx="1"/>
          </p:nvPr>
        </p:nvSpPr>
        <p:spPr>
          <a:xfrm>
            <a:off x="3739135" y="813296"/>
            <a:ext cx="7840266" cy="4705945"/>
          </a:xfrm>
          <a:prstGeom prst="rect">
            <a:avLst/>
          </a:prstGeom>
        </p:spPr>
        <p:txBody>
          <a:bodyPr lIns="0" tIns="0" rIns="0" bIns="0" anchor="t">
            <a:noAutofit/>
          </a:bodyPr>
          <a:lstStyle/>
          <a:p>
            <a:pPr marL="0" indent="0">
              <a:lnSpc>
                <a:spcPct val="100000"/>
              </a:lnSpc>
              <a:spcBef>
                <a:spcPts val="1800"/>
              </a:spcBef>
              <a:buSzTx/>
              <a:buNone/>
              <a:defRPr b="1"/>
            </a:pPr>
            <a:r>
              <a:rPr sz="3200" dirty="0">
                <a:solidFill>
                  <a:schemeClr val="tx1"/>
                </a:solidFill>
              </a:rPr>
              <a:t>Are these values:</a:t>
            </a:r>
          </a:p>
          <a:p>
            <a:pPr marL="402049">
              <a:lnSpc>
                <a:spcPct val="100000"/>
              </a:lnSpc>
              <a:spcBef>
                <a:spcPts val="1800"/>
              </a:spcBef>
              <a:buClrTx/>
              <a:buAutoNum type="arabicPeriod"/>
              <a:defRPr b="1"/>
            </a:pPr>
            <a:r>
              <a:rPr sz="3200" dirty="0">
                <a:solidFill>
                  <a:schemeClr val="tx1"/>
                </a:solidFill>
              </a:rPr>
              <a:t>Evident in the history</a:t>
            </a:r>
            <a:r>
              <a:rPr lang="en-AU" sz="3200" dirty="0">
                <a:solidFill>
                  <a:schemeClr val="tx1"/>
                </a:solidFill>
              </a:rPr>
              <a:t> </a:t>
            </a:r>
            <a:r>
              <a:rPr sz="3200" dirty="0">
                <a:solidFill>
                  <a:schemeClr val="tx1"/>
                </a:solidFill>
              </a:rPr>
              <a:t>/</a:t>
            </a:r>
            <a:r>
              <a:rPr lang="en-AU" sz="3200" dirty="0">
                <a:solidFill>
                  <a:schemeClr val="tx1"/>
                </a:solidFill>
              </a:rPr>
              <a:t> </a:t>
            </a:r>
            <a:r>
              <a:rPr sz="3200" dirty="0">
                <a:solidFill>
                  <a:schemeClr val="tx1"/>
                </a:solidFill>
              </a:rPr>
              <a:t>life of the church?</a:t>
            </a:r>
          </a:p>
          <a:p>
            <a:pPr marL="402049">
              <a:lnSpc>
                <a:spcPct val="100000"/>
              </a:lnSpc>
              <a:spcBef>
                <a:spcPts val="1800"/>
              </a:spcBef>
              <a:buClrTx/>
              <a:buAutoNum type="arabicPeriod"/>
              <a:defRPr b="1"/>
            </a:pPr>
            <a:r>
              <a:rPr sz="3200" dirty="0">
                <a:solidFill>
                  <a:schemeClr val="tx1"/>
                </a:solidFill>
              </a:rPr>
              <a:t>Do they feel like they ‘fit’?</a:t>
            </a:r>
          </a:p>
          <a:p>
            <a:pPr marL="402049">
              <a:lnSpc>
                <a:spcPct val="100000"/>
              </a:lnSpc>
              <a:spcBef>
                <a:spcPts val="1800"/>
              </a:spcBef>
              <a:buClrTx/>
              <a:buAutoNum type="arabicPeriod"/>
              <a:defRPr b="1"/>
            </a:pPr>
            <a:r>
              <a:rPr sz="3200" dirty="0">
                <a:solidFill>
                  <a:schemeClr val="tx1"/>
                </a:solidFill>
              </a:rPr>
              <a:t>Do they evoke a ‘gut reaction’? (an emotive response)</a:t>
            </a:r>
          </a:p>
          <a:p>
            <a:pPr marL="402049">
              <a:lnSpc>
                <a:spcPct val="100000"/>
              </a:lnSpc>
              <a:spcBef>
                <a:spcPts val="1800"/>
              </a:spcBef>
              <a:buClrTx/>
              <a:buAutoNum type="arabicPeriod"/>
              <a:defRPr b="1"/>
            </a:pPr>
            <a:r>
              <a:rPr sz="3200" dirty="0">
                <a:solidFill>
                  <a:schemeClr val="tx1"/>
                </a:solidFill>
              </a:rPr>
              <a:t>Are they ‘</a:t>
            </a:r>
            <a:r>
              <a:rPr sz="3200" dirty="0" err="1">
                <a:solidFill>
                  <a:schemeClr val="tx1"/>
                </a:solidFill>
              </a:rPr>
              <a:t>realised</a:t>
            </a:r>
            <a:r>
              <a:rPr sz="3200" dirty="0">
                <a:solidFill>
                  <a:schemeClr val="tx1"/>
                </a:solidFill>
              </a:rPr>
              <a:t>’ or ‘aspirational’ values?</a:t>
            </a:r>
          </a:p>
        </p:txBody>
      </p:sp>
    </p:spTree>
    <p:extLst>
      <p:ext uri="{BB962C8B-B14F-4D97-AF65-F5344CB8AC3E}">
        <p14:creationId xmlns:p14="http://schemas.microsoft.com/office/powerpoint/2010/main" val="3093854033"/>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p:tmAbs val="0"/>
                                  </p:iterate>
                                  <p:childTnLst>
                                    <p:set>
                                      <p:cBhvr>
                                        <p:cTn id="18" fill="hold"/>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p:tmAbs val="0"/>
                                  </p:iterate>
                                  <p:childTnLst>
                                    <p:set>
                                      <p:cBhvr>
                                        <p:cTn id="22" fill="hold"/>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5" advAuto="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6A321-DA8B-C4F2-B779-91792401AD31}"/>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2A1943D4-838D-B9F1-A822-DCD25ECA8F46}"/>
              </a:ext>
            </a:extLst>
          </p:cNvPr>
          <p:cNvSpPr/>
          <p:nvPr/>
        </p:nvSpPr>
        <p:spPr>
          <a:xfrm>
            <a:off x="1286934" y="761999"/>
            <a:ext cx="2204411" cy="533399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A good mission (purpose) must be broad, comprehensive and overarching. It is the primary goal, mandate or charge that is over all other goals.”">
            <a:extLst>
              <a:ext uri="{FF2B5EF4-FFF2-40B4-BE49-F238E27FC236}">
                <a16:creationId xmlns:a16="http://schemas.microsoft.com/office/drawing/2014/main" id="{C4CCBACF-A665-3C28-3B9F-0BA1932E323C}"/>
              </a:ext>
            </a:extLst>
          </p:cNvPr>
          <p:cNvSpPr txBox="1">
            <a:spLocks noGrp="1"/>
          </p:cNvSpPr>
          <p:nvPr>
            <p:ph type="title"/>
          </p:nvPr>
        </p:nvSpPr>
        <p:spPr>
          <a:xfrm>
            <a:off x="1703295" y="1083732"/>
            <a:ext cx="5509628" cy="4690534"/>
          </a:xfrm>
          <a:prstGeom prst="rect">
            <a:avLst/>
          </a:prstGeom>
        </p:spPr>
        <p:txBody>
          <a:bodyPr vert="horz" lIns="91440" tIns="45720" rIns="91440" bIns="45720" rtlCol="0" anchor="ctr">
            <a:normAutofit/>
          </a:bodyPr>
          <a:lstStyle>
            <a:lvl1pPr defTabSz="373887">
              <a:defRPr sz="5056"/>
            </a:lvl1pPr>
          </a:lstStyle>
          <a:p>
            <a:pPr algn="r" defTabSz="914400"/>
            <a:r>
              <a:rPr lang="en-US" sz="4500" spc="-100" dirty="0">
                <a:solidFill>
                  <a:schemeClr val="tx1">
                    <a:lumMod val="75000"/>
                    <a:lumOff val="25000"/>
                  </a:schemeClr>
                </a:solidFill>
              </a:rPr>
              <a:t>“The constant, passionate, biblical core beliefs that drive the ministry.”</a:t>
            </a:r>
          </a:p>
        </p:txBody>
      </p:sp>
      <p:sp>
        <p:nvSpPr>
          <p:cNvPr id="188" name="Malphurs, Advanced Strategic Planning, 105">
            <a:extLst>
              <a:ext uri="{FF2B5EF4-FFF2-40B4-BE49-F238E27FC236}">
                <a16:creationId xmlns:a16="http://schemas.microsoft.com/office/drawing/2014/main" id="{FDD16E68-2DFC-B2F1-581B-FC9FCC049F7C}"/>
              </a:ext>
            </a:extLst>
          </p:cNvPr>
          <p:cNvSpPr txBox="1">
            <a:spLocks noGrp="1"/>
          </p:cNvSpPr>
          <p:nvPr>
            <p:ph type="body" idx="1"/>
          </p:nvPr>
        </p:nvSpPr>
        <p:spPr>
          <a:xfrm>
            <a:off x="7856389" y="1083732"/>
            <a:ext cx="3507654" cy="4690534"/>
          </a:xfrm>
          <a:prstGeom prst="rect">
            <a:avLst/>
          </a:prstGeom>
        </p:spPr>
        <p:txBody>
          <a:bodyPr vert="horz" lIns="91440" tIns="45720" rIns="91440" bIns="45720" rtlCol="0" anchor="ctr">
            <a:normAutofit/>
          </a:bodyPr>
          <a:lstStyle/>
          <a:p>
            <a:pPr marL="0" indent="0">
              <a:spcBef>
                <a:spcPts val="1200"/>
              </a:spcBef>
              <a:buNone/>
            </a:pPr>
            <a:r>
              <a:rPr lang="en-US" sz="2800" dirty="0">
                <a:solidFill>
                  <a:schemeClr val="tx1">
                    <a:lumMod val="75000"/>
                    <a:lumOff val="25000"/>
                  </a:schemeClr>
                </a:solidFill>
              </a:rPr>
              <a:t>Malphurs, </a:t>
            </a:r>
            <a:r>
              <a:rPr lang="en-US" sz="2800" i="1" dirty="0">
                <a:solidFill>
                  <a:schemeClr val="tx1">
                    <a:lumMod val="75000"/>
                    <a:lumOff val="25000"/>
                  </a:schemeClr>
                </a:solidFill>
              </a:rPr>
              <a:t>Advanced Strategic Planning,</a:t>
            </a:r>
            <a:r>
              <a:rPr lang="en-US" sz="2800" dirty="0">
                <a:solidFill>
                  <a:schemeClr val="tx1">
                    <a:lumMod val="75000"/>
                    <a:lumOff val="25000"/>
                  </a:schemeClr>
                </a:solidFill>
              </a:rPr>
              <a:t> 83</a:t>
            </a:r>
          </a:p>
        </p:txBody>
      </p:sp>
      <p:sp>
        <p:nvSpPr>
          <p:cNvPr id="2" name="Rectangle 1">
            <a:extLst>
              <a:ext uri="{FF2B5EF4-FFF2-40B4-BE49-F238E27FC236}">
                <a16:creationId xmlns:a16="http://schemas.microsoft.com/office/drawing/2014/main" id="{75B96582-D2E8-F440-3FFC-F720D9EC81E8}"/>
              </a:ext>
            </a:extLst>
          </p:cNvPr>
          <p:cNvSpPr/>
          <p:nvPr/>
        </p:nvSpPr>
        <p:spPr>
          <a:xfrm>
            <a:off x="0" y="761999"/>
            <a:ext cx="1286934" cy="5333999"/>
          </a:xfrm>
          <a:prstGeom prst="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92484436-DBE1-A287-BA25-602F9EE40B9C}"/>
              </a:ext>
            </a:extLst>
          </p:cNvPr>
          <p:cNvCxnSpPr>
            <a:cxnSpLocks/>
          </p:cNvCxnSpPr>
          <p:nvPr/>
        </p:nvCxnSpPr>
        <p:spPr>
          <a:xfrm>
            <a:off x="7523019" y="2403763"/>
            <a:ext cx="0" cy="205047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4517744"/>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F645BF8-7885-4398-80BC-4C0DF24F5C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3212FB65-CD2B-4005-B910-132DCE19FC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4" name="Rectangle 13">
            <a:extLst>
              <a:ext uri="{FF2B5EF4-FFF2-40B4-BE49-F238E27FC236}">
                <a16:creationId xmlns:a16="http://schemas.microsoft.com/office/drawing/2014/main" id="{EE9F5D7F-1BBC-4096-ADA7-AA9C9E4D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D370DD-716B-4528-B475-331F84CEA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514" y="758953"/>
            <a:ext cx="7052486"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8" name="Rectangle 17">
            <a:extLst>
              <a:ext uri="{FF2B5EF4-FFF2-40B4-BE49-F238E27FC236}">
                <a16:creationId xmlns:a16="http://schemas.microsoft.com/office/drawing/2014/main" id="{E79D076F-656A-4CD9-83AD-AF8F4B28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7" name="Graphic 6" descr="Breakfast">
            <a:extLst>
              <a:ext uri="{FF2B5EF4-FFF2-40B4-BE49-F238E27FC236}">
                <a16:creationId xmlns:a16="http://schemas.microsoft.com/office/drawing/2014/main" id="{53269AA4-D893-D2B1-10CC-8376FF5A07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0771" y="1535135"/>
            <a:ext cx="3778286" cy="3778286"/>
          </a:xfrm>
          <a:prstGeom prst="rect">
            <a:avLst/>
          </a:prstGeom>
        </p:spPr>
      </p:pic>
      <p:sp>
        <p:nvSpPr>
          <p:cNvPr id="3" name="Text Placeholder 2">
            <a:extLst>
              <a:ext uri="{FF2B5EF4-FFF2-40B4-BE49-F238E27FC236}">
                <a16:creationId xmlns:a16="http://schemas.microsoft.com/office/drawing/2014/main" id="{0C8FEB93-B3CC-77DD-F68C-0CFB6643EF4B}"/>
              </a:ext>
            </a:extLst>
          </p:cNvPr>
          <p:cNvSpPr>
            <a:spLocks noGrp="1"/>
          </p:cNvSpPr>
          <p:nvPr>
            <p:ph type="body" idx="1"/>
          </p:nvPr>
        </p:nvSpPr>
        <p:spPr>
          <a:xfrm>
            <a:off x="5451644" y="2510395"/>
            <a:ext cx="6451109" cy="3274586"/>
          </a:xfrm>
        </p:spPr>
        <p:txBody>
          <a:bodyPr vert="horz" lIns="91440" tIns="45720" rIns="91440" bIns="45720" rtlCol="0" anchor="t">
            <a:normAutofit/>
          </a:bodyPr>
          <a:lstStyle/>
          <a:p>
            <a:r>
              <a:rPr lang="en-US" sz="4000">
                <a:solidFill>
                  <a:srgbClr val="FFFFFF"/>
                </a:solidFill>
              </a:rPr>
              <a:t>For reflection: “Values eat Vision for breakfast.”</a:t>
            </a:r>
          </a:p>
        </p:txBody>
      </p:sp>
    </p:spTree>
    <p:extLst>
      <p:ext uri="{BB962C8B-B14F-4D97-AF65-F5344CB8AC3E}">
        <p14:creationId xmlns:p14="http://schemas.microsoft.com/office/powerpoint/2010/main" val="4249805031"/>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7B97E4-4B79-165A-0587-5121D2F7E8E1}"/>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B0EDE330-0F34-4DB4-F5A7-995510FF704D}"/>
              </a:ext>
            </a:extLst>
          </p:cNvPr>
          <p:cNvSpPr/>
          <p:nvPr/>
        </p:nvSpPr>
        <p:spPr>
          <a:xfrm>
            <a:off x="-1" y="290946"/>
            <a:ext cx="3884614" cy="6283035"/>
          </a:xfrm>
          <a:prstGeom prst="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555843FB-C75D-DE19-8D75-51D7865ACBA5}"/>
              </a:ext>
            </a:extLst>
          </p:cNvPr>
          <p:cNvSpPr txBox="1"/>
          <p:nvPr/>
        </p:nvSpPr>
        <p:spPr>
          <a:xfrm>
            <a:off x="487065" y="1070138"/>
            <a:ext cx="2872382" cy="1569660"/>
          </a:xfrm>
          <a:prstGeom prst="rect">
            <a:avLst/>
          </a:prstGeom>
          <a:noFill/>
        </p:spPr>
        <p:txBody>
          <a:bodyPr wrap="square" rtlCol="0">
            <a:spAutoFit/>
          </a:bodyPr>
          <a:lstStyle/>
          <a:p>
            <a:pPr algn="ctr"/>
            <a:r>
              <a:rPr lang="en-US" sz="3200" b="1" dirty="0"/>
              <a:t>Checking our Vision Statement</a:t>
            </a:r>
          </a:p>
        </p:txBody>
      </p:sp>
      <p:sp>
        <p:nvSpPr>
          <p:cNvPr id="6" name="TextBox 5">
            <a:extLst>
              <a:ext uri="{FF2B5EF4-FFF2-40B4-BE49-F238E27FC236}">
                <a16:creationId xmlns:a16="http://schemas.microsoft.com/office/drawing/2014/main" id="{9A0AB086-D717-52FB-6E26-0B022A9F44CB}"/>
              </a:ext>
            </a:extLst>
          </p:cNvPr>
          <p:cNvSpPr txBox="1"/>
          <p:nvPr/>
        </p:nvSpPr>
        <p:spPr>
          <a:xfrm>
            <a:off x="-27715" y="3526994"/>
            <a:ext cx="4017823" cy="3046988"/>
          </a:xfrm>
          <a:prstGeom prst="rect">
            <a:avLst/>
          </a:prstGeom>
          <a:noFill/>
        </p:spPr>
        <p:txBody>
          <a:bodyPr wrap="square" rtlCol="0">
            <a:spAutoFit/>
          </a:bodyPr>
          <a:lstStyle/>
          <a:p>
            <a:pPr algn="ctr"/>
            <a:r>
              <a:rPr lang="en-US" sz="3200" b="1" i="1" dirty="0"/>
              <a:t>Remember: Vision is our future destination - a word picture of what we think the future might look like (under God)</a:t>
            </a:r>
          </a:p>
        </p:txBody>
      </p:sp>
      <p:pic>
        <p:nvPicPr>
          <p:cNvPr id="16" name="Graphic 15" descr="Badge Question Mark with solid fill">
            <a:extLst>
              <a:ext uri="{FF2B5EF4-FFF2-40B4-BE49-F238E27FC236}">
                <a16:creationId xmlns:a16="http://schemas.microsoft.com/office/drawing/2014/main" id="{6A3CAE18-DBD3-006E-18AE-B3EA0EF498C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37062" y="2710890"/>
            <a:ext cx="914400" cy="914400"/>
          </a:xfrm>
          <a:prstGeom prst="rect">
            <a:avLst/>
          </a:prstGeom>
        </p:spPr>
      </p:pic>
      <p:pic>
        <p:nvPicPr>
          <p:cNvPr id="18" name="Graphic 17" descr="Checkbox Ticked with solid fill">
            <a:extLst>
              <a:ext uri="{FF2B5EF4-FFF2-40B4-BE49-F238E27FC236}">
                <a16:creationId xmlns:a16="http://schemas.microsoft.com/office/drawing/2014/main" id="{00910AD5-CA8F-1D45-7143-76EFDF63891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81197" y="110834"/>
            <a:ext cx="1205346" cy="1205346"/>
          </a:xfrm>
          <a:prstGeom prst="rect">
            <a:avLst/>
          </a:prstGeom>
        </p:spPr>
      </p:pic>
      <p:sp>
        <p:nvSpPr>
          <p:cNvPr id="8" name="Shape 75">
            <a:extLst>
              <a:ext uri="{FF2B5EF4-FFF2-40B4-BE49-F238E27FC236}">
                <a16:creationId xmlns:a16="http://schemas.microsoft.com/office/drawing/2014/main" id="{9FF52FDB-22C4-58CD-D123-14BC5C246BC7}"/>
              </a:ext>
            </a:extLst>
          </p:cNvPr>
          <p:cNvSpPr txBox="1">
            <a:spLocks noGrp="1"/>
          </p:cNvSpPr>
          <p:nvPr>
            <p:ph type="body" idx="1"/>
          </p:nvPr>
        </p:nvSpPr>
        <p:spPr>
          <a:xfrm>
            <a:off x="4092433" y="408161"/>
            <a:ext cx="7586951" cy="4241602"/>
          </a:xfrm>
          <a:prstGeom prst="rect">
            <a:avLst/>
          </a:prstGeom>
        </p:spPr>
        <p:txBody>
          <a:bodyPr lIns="0" tIns="0" rIns="0" bIns="0" anchor="t">
            <a:noAutofit/>
          </a:bodyPr>
          <a:lstStyle/>
          <a:p>
            <a:pPr marL="0" indent="0">
              <a:lnSpc>
                <a:spcPct val="100000"/>
              </a:lnSpc>
              <a:spcBef>
                <a:spcPts val="1800"/>
              </a:spcBef>
              <a:buSzTx/>
              <a:buNone/>
              <a:defRPr sz="3900" b="1"/>
            </a:pPr>
            <a:r>
              <a:rPr sz="3200" dirty="0">
                <a:solidFill>
                  <a:schemeClr val="tx1"/>
                </a:solidFill>
              </a:rPr>
              <a:t>Has this vision statement:</a:t>
            </a:r>
          </a:p>
          <a:p>
            <a:pPr marL="402049">
              <a:lnSpc>
                <a:spcPct val="100000"/>
              </a:lnSpc>
              <a:spcBef>
                <a:spcPts val="1800"/>
              </a:spcBef>
              <a:buClrTx/>
              <a:buAutoNum type="arabicPeriod"/>
              <a:defRPr sz="3900" b="1"/>
            </a:pPr>
            <a:r>
              <a:rPr sz="3200" dirty="0">
                <a:solidFill>
                  <a:schemeClr val="tx1"/>
                </a:solidFill>
              </a:rPr>
              <a:t>Been given by God?</a:t>
            </a:r>
          </a:p>
          <a:p>
            <a:pPr marL="402049">
              <a:lnSpc>
                <a:spcPct val="100000"/>
              </a:lnSpc>
              <a:spcBef>
                <a:spcPts val="1800"/>
              </a:spcBef>
              <a:buClrTx/>
              <a:buAutoNum type="arabicPeriod"/>
              <a:defRPr sz="3900" b="1"/>
            </a:pPr>
            <a:r>
              <a:rPr sz="3200" dirty="0">
                <a:solidFill>
                  <a:schemeClr val="tx1"/>
                </a:solidFill>
              </a:rPr>
              <a:t>Been the subject of significant prayer in the life of the church?</a:t>
            </a:r>
          </a:p>
          <a:p>
            <a:pPr marL="402049">
              <a:lnSpc>
                <a:spcPct val="100000"/>
              </a:lnSpc>
              <a:spcBef>
                <a:spcPts val="1800"/>
              </a:spcBef>
              <a:buClrTx/>
              <a:buAutoNum type="arabicPeriod"/>
              <a:defRPr sz="3900" b="1"/>
            </a:pPr>
            <a:r>
              <a:rPr sz="3200" dirty="0">
                <a:solidFill>
                  <a:schemeClr val="tx1"/>
                </a:solidFill>
              </a:rPr>
              <a:t>Been acknowledged &amp; affirmed by the church Body?</a:t>
            </a:r>
          </a:p>
          <a:p>
            <a:pPr marL="402049">
              <a:lnSpc>
                <a:spcPct val="100000"/>
              </a:lnSpc>
              <a:spcBef>
                <a:spcPts val="1800"/>
              </a:spcBef>
              <a:buClrTx/>
              <a:buAutoNum type="arabicPeriod"/>
              <a:defRPr sz="3900" b="1"/>
            </a:pPr>
            <a:r>
              <a:rPr sz="3200" dirty="0">
                <a:solidFill>
                  <a:schemeClr val="tx1"/>
                </a:solidFill>
              </a:rPr>
              <a:t>A future aspect? (not describing things presently)</a:t>
            </a:r>
          </a:p>
          <a:p>
            <a:pPr marL="402049">
              <a:lnSpc>
                <a:spcPct val="100000"/>
              </a:lnSpc>
              <a:spcBef>
                <a:spcPts val="1800"/>
              </a:spcBef>
              <a:buClrTx/>
              <a:buAutoNum type="arabicPeriod"/>
              <a:defRPr sz="3900" b="1"/>
            </a:pPr>
            <a:r>
              <a:rPr sz="3200" dirty="0">
                <a:solidFill>
                  <a:schemeClr val="tx1"/>
                </a:solidFill>
              </a:rPr>
              <a:t>A specific nature? (progress is measurable)</a:t>
            </a:r>
          </a:p>
        </p:txBody>
      </p:sp>
    </p:spTree>
    <p:extLst>
      <p:ext uri="{BB962C8B-B14F-4D97-AF65-F5344CB8AC3E}">
        <p14:creationId xmlns:p14="http://schemas.microsoft.com/office/powerpoint/2010/main" val="1533951554"/>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p:tmAbs val="0"/>
                                  </p:iterate>
                                  <p:childTnLst>
                                    <p:set>
                                      <p:cBhvr>
                                        <p:cTn id="18" fill="hold"/>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p:tmAbs val="0"/>
                                  </p:iterate>
                                  <p:childTnLst>
                                    <p:set>
                                      <p:cBhvr>
                                        <p:cTn id="22" fill="hold"/>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p:tmAbs val="0"/>
                                  </p:iterate>
                                  <p:childTnLst>
                                    <p:set>
                                      <p:cBhvr>
                                        <p:cTn id="26" fill="hold"/>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5" advAuto="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22A419-635A-0D7D-9B29-51BFEA0DD0F4}"/>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AA6BBA31-FDA9-16FA-839F-A6EDD74952A0}"/>
              </a:ext>
            </a:extLst>
          </p:cNvPr>
          <p:cNvSpPr/>
          <p:nvPr/>
        </p:nvSpPr>
        <p:spPr>
          <a:xfrm>
            <a:off x="1286934" y="761999"/>
            <a:ext cx="2204411" cy="533399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A good mission (purpose) must be broad, comprehensive and overarching. It is the primary goal, mandate or charge that is over all other goals.”">
            <a:extLst>
              <a:ext uri="{FF2B5EF4-FFF2-40B4-BE49-F238E27FC236}">
                <a16:creationId xmlns:a16="http://schemas.microsoft.com/office/drawing/2014/main" id="{DF5F0179-2C8B-BD61-85D0-633900E4AAC9}"/>
              </a:ext>
            </a:extLst>
          </p:cNvPr>
          <p:cNvSpPr txBox="1">
            <a:spLocks noGrp="1"/>
          </p:cNvSpPr>
          <p:nvPr>
            <p:ph type="title"/>
          </p:nvPr>
        </p:nvSpPr>
        <p:spPr>
          <a:xfrm>
            <a:off x="1703295" y="1083732"/>
            <a:ext cx="5509628" cy="4690534"/>
          </a:xfrm>
          <a:prstGeom prst="rect">
            <a:avLst/>
          </a:prstGeom>
        </p:spPr>
        <p:txBody>
          <a:bodyPr vert="horz" lIns="91440" tIns="45720" rIns="91440" bIns="45720" rtlCol="0" anchor="ctr">
            <a:normAutofit/>
          </a:bodyPr>
          <a:lstStyle>
            <a:lvl1pPr defTabSz="373887">
              <a:defRPr sz="5056"/>
            </a:lvl1pPr>
          </a:lstStyle>
          <a:p>
            <a:pPr algn="r" defTabSz="914400"/>
            <a:r>
              <a:rPr lang="en-US" sz="4500" spc="-100" dirty="0">
                <a:solidFill>
                  <a:schemeClr val="tx1">
                    <a:lumMod val="75000"/>
                    <a:lumOff val="25000"/>
                  </a:schemeClr>
                </a:solidFill>
              </a:rPr>
              <a:t>“A vision is a target that beckons.” </a:t>
            </a:r>
          </a:p>
        </p:txBody>
      </p:sp>
      <p:sp>
        <p:nvSpPr>
          <p:cNvPr id="188" name="Malphurs, Advanced Strategic Planning, 105">
            <a:extLst>
              <a:ext uri="{FF2B5EF4-FFF2-40B4-BE49-F238E27FC236}">
                <a16:creationId xmlns:a16="http://schemas.microsoft.com/office/drawing/2014/main" id="{81B719F4-C22E-92FD-6DBE-DB6BD4242630}"/>
              </a:ext>
            </a:extLst>
          </p:cNvPr>
          <p:cNvSpPr txBox="1">
            <a:spLocks noGrp="1"/>
          </p:cNvSpPr>
          <p:nvPr>
            <p:ph type="body" idx="1"/>
          </p:nvPr>
        </p:nvSpPr>
        <p:spPr>
          <a:xfrm>
            <a:off x="7856388" y="1083732"/>
            <a:ext cx="3670591" cy="4690534"/>
          </a:xfrm>
          <a:prstGeom prst="rect">
            <a:avLst/>
          </a:prstGeom>
        </p:spPr>
        <p:txBody>
          <a:bodyPr vert="horz" lIns="91440" tIns="45720" rIns="91440" bIns="45720" rtlCol="0" anchor="ctr">
            <a:normAutofit/>
          </a:bodyPr>
          <a:lstStyle/>
          <a:p>
            <a:pPr marL="0" indent="0">
              <a:spcBef>
                <a:spcPts val="1200"/>
              </a:spcBef>
              <a:buNone/>
            </a:pPr>
            <a:r>
              <a:rPr lang="en-US" sz="2800" dirty="0">
                <a:solidFill>
                  <a:schemeClr val="tx1">
                    <a:lumMod val="75000"/>
                    <a:lumOff val="25000"/>
                  </a:schemeClr>
                </a:solidFill>
              </a:rPr>
              <a:t>Bennis and Nanus, Leaders: The strategies for Taking Charge, 88.</a:t>
            </a:r>
          </a:p>
        </p:txBody>
      </p:sp>
      <p:sp>
        <p:nvSpPr>
          <p:cNvPr id="2" name="Rectangle 1">
            <a:extLst>
              <a:ext uri="{FF2B5EF4-FFF2-40B4-BE49-F238E27FC236}">
                <a16:creationId xmlns:a16="http://schemas.microsoft.com/office/drawing/2014/main" id="{2D9EBF61-2854-F21F-C7F1-F134954B95E3}"/>
              </a:ext>
            </a:extLst>
          </p:cNvPr>
          <p:cNvSpPr/>
          <p:nvPr/>
        </p:nvSpPr>
        <p:spPr>
          <a:xfrm>
            <a:off x="0" y="761999"/>
            <a:ext cx="1286934" cy="5333999"/>
          </a:xfrm>
          <a:prstGeom prst="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27D80F30-8A31-6F50-EE07-37BCDF2F30D2}"/>
              </a:ext>
            </a:extLst>
          </p:cNvPr>
          <p:cNvCxnSpPr>
            <a:cxnSpLocks/>
          </p:cNvCxnSpPr>
          <p:nvPr/>
        </p:nvCxnSpPr>
        <p:spPr>
          <a:xfrm>
            <a:off x="7523019" y="2916381"/>
            <a:ext cx="0" cy="10252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169023"/>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1DB2A1-53DC-ADE3-0AF3-0183C18DAE02}"/>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EFDA0736-B4FB-4DAE-1574-46C0C3C76846}"/>
              </a:ext>
            </a:extLst>
          </p:cNvPr>
          <p:cNvSpPr/>
          <p:nvPr/>
        </p:nvSpPr>
        <p:spPr>
          <a:xfrm>
            <a:off x="1286934" y="761999"/>
            <a:ext cx="2204411" cy="533399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A good mission (purpose) must be broad, comprehensive and overarching. It is the primary goal, mandate or charge that is over all other goals.”">
            <a:extLst>
              <a:ext uri="{FF2B5EF4-FFF2-40B4-BE49-F238E27FC236}">
                <a16:creationId xmlns:a16="http://schemas.microsoft.com/office/drawing/2014/main" id="{1FF938B6-3B8A-F0AC-2E72-28D0073F8AE6}"/>
              </a:ext>
            </a:extLst>
          </p:cNvPr>
          <p:cNvSpPr txBox="1">
            <a:spLocks noGrp="1"/>
          </p:cNvSpPr>
          <p:nvPr>
            <p:ph type="title"/>
          </p:nvPr>
        </p:nvSpPr>
        <p:spPr>
          <a:xfrm>
            <a:off x="1274623" y="1083732"/>
            <a:ext cx="8007922" cy="4690534"/>
          </a:xfrm>
          <a:prstGeom prst="rect">
            <a:avLst/>
          </a:prstGeom>
        </p:spPr>
        <p:txBody>
          <a:bodyPr vert="horz" lIns="91440" tIns="45720" rIns="91440" bIns="45720" rtlCol="0" anchor="ctr">
            <a:normAutofit fontScale="90000"/>
          </a:bodyPr>
          <a:lstStyle>
            <a:lvl1pPr defTabSz="373887">
              <a:defRPr sz="5056"/>
            </a:lvl1pPr>
          </a:lstStyle>
          <a:p>
            <a:pPr algn="r" defTabSz="914400"/>
            <a:r>
              <a:rPr lang="en-US" sz="4500" spc="-100" dirty="0">
                <a:solidFill>
                  <a:schemeClr val="tx1">
                    <a:lumMod val="75000"/>
                    <a:lumOff val="25000"/>
                  </a:schemeClr>
                </a:solidFill>
              </a:rPr>
              <a:t>“…unlike the values, mission, and purpose, the vision is more subject to change... Over time, the vision must be renewed, adapted, and adjusted to the cultural context in which the congregation lives. The change takes place only at the margins of the vision, not at its core. The core – the Great Commission – does not change. The details of the vision and the words used to convey them will change.” </a:t>
            </a:r>
          </a:p>
        </p:txBody>
      </p:sp>
      <p:sp>
        <p:nvSpPr>
          <p:cNvPr id="188" name="Malphurs, Advanced Strategic Planning, 105">
            <a:extLst>
              <a:ext uri="{FF2B5EF4-FFF2-40B4-BE49-F238E27FC236}">
                <a16:creationId xmlns:a16="http://schemas.microsoft.com/office/drawing/2014/main" id="{FBFE5C46-7264-D483-A952-9270CCC898D2}"/>
              </a:ext>
            </a:extLst>
          </p:cNvPr>
          <p:cNvSpPr txBox="1">
            <a:spLocks noGrp="1"/>
          </p:cNvSpPr>
          <p:nvPr>
            <p:ph type="body" idx="1"/>
          </p:nvPr>
        </p:nvSpPr>
        <p:spPr>
          <a:xfrm>
            <a:off x="9916776" y="1513221"/>
            <a:ext cx="1702278" cy="4690534"/>
          </a:xfrm>
          <a:prstGeom prst="rect">
            <a:avLst/>
          </a:prstGeom>
        </p:spPr>
        <p:txBody>
          <a:bodyPr vert="horz" lIns="91440" tIns="45720" rIns="91440" bIns="45720" rtlCol="0" anchor="ctr">
            <a:normAutofit/>
          </a:bodyPr>
          <a:lstStyle/>
          <a:p>
            <a:pPr marL="0" indent="0">
              <a:spcBef>
                <a:spcPts val="1200"/>
              </a:spcBef>
              <a:buNone/>
            </a:pPr>
            <a:r>
              <a:rPr lang="en-US" sz="2800" dirty="0">
                <a:solidFill>
                  <a:schemeClr val="tx1">
                    <a:lumMod val="75000"/>
                    <a:lumOff val="25000"/>
                  </a:schemeClr>
                </a:solidFill>
              </a:rPr>
              <a:t>Malphurs, Advanced Strategic Planning, 133.</a:t>
            </a:r>
          </a:p>
          <a:p>
            <a:pPr marL="0" indent="0">
              <a:spcBef>
                <a:spcPts val="1200"/>
              </a:spcBef>
              <a:buNone/>
            </a:pPr>
            <a:endParaRPr lang="en-US" sz="2800" dirty="0">
              <a:solidFill>
                <a:schemeClr val="tx1">
                  <a:lumMod val="75000"/>
                  <a:lumOff val="25000"/>
                </a:schemeClr>
              </a:solidFill>
            </a:endParaRPr>
          </a:p>
        </p:txBody>
      </p:sp>
      <p:sp>
        <p:nvSpPr>
          <p:cNvPr id="2" name="Rectangle 1">
            <a:extLst>
              <a:ext uri="{FF2B5EF4-FFF2-40B4-BE49-F238E27FC236}">
                <a16:creationId xmlns:a16="http://schemas.microsoft.com/office/drawing/2014/main" id="{1085DBA1-38EB-8EBF-FE9D-E0E1A624D90A}"/>
              </a:ext>
            </a:extLst>
          </p:cNvPr>
          <p:cNvSpPr/>
          <p:nvPr/>
        </p:nvSpPr>
        <p:spPr>
          <a:xfrm>
            <a:off x="0" y="761999"/>
            <a:ext cx="1286934" cy="5333999"/>
          </a:xfrm>
          <a:prstGeom prst="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50634157-481B-3D73-5B2F-935EBB825241}"/>
              </a:ext>
            </a:extLst>
          </p:cNvPr>
          <p:cNvCxnSpPr>
            <a:cxnSpLocks/>
          </p:cNvCxnSpPr>
          <p:nvPr/>
        </p:nvCxnSpPr>
        <p:spPr>
          <a:xfrm>
            <a:off x="9642765" y="678869"/>
            <a:ext cx="0" cy="552488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8268087"/>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43"/>
          <p:cNvSpPr txBox="1">
            <a:spLocks noGrp="1"/>
          </p:cNvSpPr>
          <p:nvPr>
            <p:ph type="ctrTitle"/>
          </p:nvPr>
        </p:nvSpPr>
        <p:spPr>
          <a:xfrm>
            <a:off x="1680270" y="2460711"/>
            <a:ext cx="8831461" cy="1339453"/>
          </a:xfrm>
          <a:prstGeom prst="rect">
            <a:avLst/>
          </a:prstGeom>
        </p:spPr>
        <p:txBody>
          <a:bodyPr anchor="ctr">
            <a:normAutofit/>
          </a:bodyPr>
          <a:lstStyle>
            <a:lvl1pPr>
              <a:defRPr sz="8000"/>
            </a:lvl1pPr>
          </a:lstStyle>
          <a:p>
            <a:r>
              <a:rPr lang="en-AU" dirty="0"/>
              <a:t>Visioning Process</a:t>
            </a:r>
            <a:endParaRPr dirty="0"/>
          </a:p>
        </p:txBody>
      </p:sp>
    </p:spTree>
    <p:extLst>
      <p:ext uri="{BB962C8B-B14F-4D97-AF65-F5344CB8AC3E}">
        <p14:creationId xmlns:p14="http://schemas.microsoft.com/office/powerpoint/2010/main" val="30116470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625039-56B7-A12C-EAAA-48117F7787FD}"/>
              </a:ext>
            </a:extLst>
          </p:cNvPr>
          <p:cNvSpPr>
            <a:spLocks noGrp="1"/>
          </p:cNvSpPr>
          <p:nvPr>
            <p:ph type="title"/>
          </p:nvPr>
        </p:nvSpPr>
        <p:spPr>
          <a:xfrm>
            <a:off x="197498" y="1123837"/>
            <a:ext cx="3058317" cy="4601183"/>
          </a:xfrm>
        </p:spPr>
        <p:txBody>
          <a:bodyPr/>
          <a:lstStyle/>
          <a:p>
            <a:pPr algn="ctr"/>
            <a:r>
              <a:rPr lang="en-US" dirty="0"/>
              <a:t>Developing a Vision Process</a:t>
            </a:r>
            <a:br>
              <a:rPr lang="en-US" dirty="0"/>
            </a:br>
            <a:br>
              <a:rPr lang="en-US" dirty="0"/>
            </a:br>
            <a:r>
              <a:rPr lang="en-US" sz="5400" b="1" dirty="0"/>
              <a:t>5</a:t>
            </a:r>
            <a:r>
              <a:rPr lang="en-US" b="1" dirty="0"/>
              <a:t> Important Considerations</a:t>
            </a:r>
          </a:p>
        </p:txBody>
      </p:sp>
      <p:sp>
        <p:nvSpPr>
          <p:cNvPr id="204" name="Could apply to any church in any place…"/>
          <p:cNvSpPr txBox="1">
            <a:spLocks noGrp="1"/>
          </p:cNvSpPr>
          <p:nvPr>
            <p:ph idx="1"/>
          </p:nvPr>
        </p:nvSpPr>
        <p:spPr>
          <a:xfrm>
            <a:off x="3883123" y="1899423"/>
            <a:ext cx="7463750" cy="3050009"/>
          </a:xfrm>
          <a:prstGeom prst="rect">
            <a:avLst/>
          </a:prstGeom>
        </p:spPr>
        <p:txBody>
          <a:bodyPr lIns="0" tIns="0" rIns="0" bIns="0" anchor="t">
            <a:noAutofit/>
          </a:bodyPr>
          <a:lstStyle/>
          <a:p>
            <a:pPr marL="0" indent="0" algn="ctr">
              <a:lnSpc>
                <a:spcPct val="150000"/>
              </a:lnSpc>
              <a:spcBef>
                <a:spcPts val="1687"/>
              </a:spcBef>
              <a:buClrTx/>
              <a:buNone/>
              <a:defRPr b="1"/>
            </a:pPr>
            <a:r>
              <a:rPr lang="en-AU" sz="3400" dirty="0"/>
              <a:t>A vision created quickly in a rush of enthusiasm will normally sit quietly in the corner and lead to complacency. </a:t>
            </a:r>
          </a:p>
        </p:txBody>
      </p:sp>
    </p:spTree>
    <p:extLst>
      <p:ext uri="{BB962C8B-B14F-4D97-AF65-F5344CB8AC3E}">
        <p14:creationId xmlns:p14="http://schemas.microsoft.com/office/powerpoint/2010/main" val="167208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983F36-95A9-79CA-FE7E-B993BFCE1ED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DF538F6-3289-8797-1019-3FDE98BECECA}"/>
              </a:ext>
            </a:extLst>
          </p:cNvPr>
          <p:cNvSpPr>
            <a:spLocks noGrp="1"/>
          </p:cNvSpPr>
          <p:nvPr>
            <p:ph type="title"/>
          </p:nvPr>
        </p:nvSpPr>
        <p:spPr>
          <a:xfrm>
            <a:off x="197498" y="1123837"/>
            <a:ext cx="3058317" cy="4601183"/>
          </a:xfrm>
        </p:spPr>
        <p:txBody>
          <a:bodyPr/>
          <a:lstStyle/>
          <a:p>
            <a:pPr algn="ctr"/>
            <a:r>
              <a:rPr lang="en-US" dirty="0"/>
              <a:t>Developing a Vision Process</a:t>
            </a:r>
            <a:br>
              <a:rPr lang="en-US" dirty="0"/>
            </a:br>
            <a:br>
              <a:rPr lang="en-US" dirty="0"/>
            </a:br>
            <a:r>
              <a:rPr lang="en-US" sz="5400" b="1" dirty="0"/>
              <a:t>5</a:t>
            </a:r>
            <a:r>
              <a:rPr lang="en-US" b="1" dirty="0"/>
              <a:t> Important Considerations</a:t>
            </a:r>
          </a:p>
        </p:txBody>
      </p:sp>
      <p:sp>
        <p:nvSpPr>
          <p:cNvPr id="204" name="Could apply to any church in any place…">
            <a:extLst>
              <a:ext uri="{FF2B5EF4-FFF2-40B4-BE49-F238E27FC236}">
                <a16:creationId xmlns:a16="http://schemas.microsoft.com/office/drawing/2014/main" id="{5B24EB86-9CD5-2326-CE13-CC32E319126A}"/>
              </a:ext>
            </a:extLst>
          </p:cNvPr>
          <p:cNvSpPr txBox="1">
            <a:spLocks noGrp="1"/>
          </p:cNvSpPr>
          <p:nvPr>
            <p:ph idx="1"/>
          </p:nvPr>
        </p:nvSpPr>
        <p:spPr>
          <a:xfrm>
            <a:off x="3782290" y="1812936"/>
            <a:ext cx="7689273" cy="3222983"/>
          </a:xfrm>
          <a:prstGeom prst="rect">
            <a:avLst/>
          </a:prstGeom>
        </p:spPr>
        <p:txBody>
          <a:bodyPr lIns="0" tIns="0" rIns="0" bIns="0" anchor="t">
            <a:noAutofit/>
          </a:bodyPr>
          <a:lstStyle/>
          <a:p>
            <a:pPr marL="0" indent="0" algn="ctr">
              <a:lnSpc>
                <a:spcPct val="150000"/>
              </a:lnSpc>
              <a:spcBef>
                <a:spcPts val="1687"/>
              </a:spcBef>
              <a:buClrTx/>
              <a:buNone/>
              <a:defRPr b="1"/>
            </a:pPr>
            <a:r>
              <a:rPr lang="en-AU" sz="3400" dirty="0"/>
              <a:t>God has a vision for this church; he is already communicating this vision. How do we assist a church to listen, articulate this, commit to it and act upon it?</a:t>
            </a:r>
            <a:endParaRPr sz="3400" dirty="0"/>
          </a:p>
        </p:txBody>
      </p:sp>
    </p:spTree>
    <p:extLst>
      <p:ext uri="{BB962C8B-B14F-4D97-AF65-F5344CB8AC3E}">
        <p14:creationId xmlns:p14="http://schemas.microsoft.com/office/powerpoint/2010/main" val="3234694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0" name="Rectangle 159">
            <a:extLst>
              <a:ext uri="{FF2B5EF4-FFF2-40B4-BE49-F238E27FC236}">
                <a16:creationId xmlns:a16="http://schemas.microsoft.com/office/drawing/2014/main" id="{4F645BF8-7885-4398-80BC-4C0DF24F5C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1" name="Rectangle 160">
            <a:extLst>
              <a:ext uri="{FF2B5EF4-FFF2-40B4-BE49-F238E27FC236}">
                <a16:creationId xmlns:a16="http://schemas.microsoft.com/office/drawing/2014/main" id="{3212FB65-CD2B-4005-B910-132DCE19FC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62" name="Rectangle 161">
            <a:extLst>
              <a:ext uri="{FF2B5EF4-FFF2-40B4-BE49-F238E27FC236}">
                <a16:creationId xmlns:a16="http://schemas.microsoft.com/office/drawing/2014/main" id="{EE9F5D7F-1BBC-4096-ADA7-AA9C9E4D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a:extLst>
              <a:ext uri="{FF2B5EF4-FFF2-40B4-BE49-F238E27FC236}">
                <a16:creationId xmlns:a16="http://schemas.microsoft.com/office/drawing/2014/main" id="{06D370DD-716B-4528-B475-331F84CEA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514" y="758953"/>
            <a:ext cx="7052486"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59" name="Rectangle 158">
            <a:extLst>
              <a:ext uri="{FF2B5EF4-FFF2-40B4-BE49-F238E27FC236}">
                <a16:creationId xmlns:a16="http://schemas.microsoft.com/office/drawing/2014/main" id="{E79D076F-656A-4CD9-83AD-AF8F4B28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148" name="Graphic 147" descr="Telescope">
            <a:extLst>
              <a:ext uri="{FF2B5EF4-FFF2-40B4-BE49-F238E27FC236}">
                <a16:creationId xmlns:a16="http://schemas.microsoft.com/office/drawing/2014/main" id="{F30366A9-3210-5630-6D3A-4E3E424E94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0771" y="1535135"/>
            <a:ext cx="3778286" cy="3778286"/>
          </a:xfrm>
          <a:prstGeom prst="rect">
            <a:avLst/>
          </a:prstGeom>
        </p:spPr>
      </p:pic>
      <p:sp>
        <p:nvSpPr>
          <p:cNvPr id="144" name="“Vision is a picture of the future that produces passion.”…"/>
          <p:cNvSpPr txBox="1">
            <a:spLocks noGrp="1"/>
          </p:cNvSpPr>
          <p:nvPr>
            <p:ph type="body" idx="1"/>
          </p:nvPr>
        </p:nvSpPr>
        <p:spPr>
          <a:xfrm>
            <a:off x="5451644" y="2510395"/>
            <a:ext cx="6451109" cy="3274586"/>
          </a:xfrm>
          <a:prstGeom prst="rect">
            <a:avLst/>
          </a:prstGeom>
        </p:spPr>
        <p:txBody>
          <a:bodyPr vert="horz" lIns="91440" tIns="45720" rIns="91440" bIns="45720" rtlCol="0" anchor="t">
            <a:normAutofit/>
          </a:bodyPr>
          <a:lstStyle/>
          <a:p>
            <a:pPr marL="0" indent="0">
              <a:buSzTx/>
              <a:buNone/>
            </a:pPr>
            <a:r>
              <a:rPr lang="en-US" sz="3600" b="1" dirty="0">
                <a:solidFill>
                  <a:srgbClr val="FFFFFF"/>
                </a:solidFill>
              </a:rPr>
              <a:t>Vision is a future destination – a word picture of what we think the future might look like under God.</a:t>
            </a:r>
          </a:p>
          <a:p>
            <a:pPr marL="0">
              <a:buSzTx/>
            </a:pPr>
            <a:endParaRPr lang="en-US" sz="3600" b="1" dirty="0">
              <a:solidFill>
                <a:srgbClr val="FFFFFF"/>
              </a:solidFill>
            </a:endParaRP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B38FB6-6E0C-AE12-4C9F-6BC853C683D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62F47DE-D1DE-BE83-645D-3990A480D0E6}"/>
              </a:ext>
            </a:extLst>
          </p:cNvPr>
          <p:cNvSpPr>
            <a:spLocks noGrp="1"/>
          </p:cNvSpPr>
          <p:nvPr>
            <p:ph type="title"/>
          </p:nvPr>
        </p:nvSpPr>
        <p:spPr>
          <a:xfrm>
            <a:off x="197498" y="1123837"/>
            <a:ext cx="3058317" cy="4601183"/>
          </a:xfrm>
        </p:spPr>
        <p:txBody>
          <a:bodyPr/>
          <a:lstStyle/>
          <a:p>
            <a:pPr algn="ctr"/>
            <a:r>
              <a:rPr lang="en-US" dirty="0"/>
              <a:t>Developing a Vision Process</a:t>
            </a:r>
            <a:br>
              <a:rPr lang="en-US" dirty="0"/>
            </a:br>
            <a:br>
              <a:rPr lang="en-US" dirty="0"/>
            </a:br>
            <a:r>
              <a:rPr lang="en-US" sz="5400" b="1" dirty="0"/>
              <a:t>5</a:t>
            </a:r>
            <a:r>
              <a:rPr lang="en-US" b="1" dirty="0"/>
              <a:t> Important Considerations</a:t>
            </a:r>
          </a:p>
        </p:txBody>
      </p:sp>
      <p:sp>
        <p:nvSpPr>
          <p:cNvPr id="204" name="Could apply to any church in any place…">
            <a:extLst>
              <a:ext uri="{FF2B5EF4-FFF2-40B4-BE49-F238E27FC236}">
                <a16:creationId xmlns:a16="http://schemas.microsoft.com/office/drawing/2014/main" id="{2A55F796-9AA4-AA02-B11A-420714916F43}"/>
              </a:ext>
            </a:extLst>
          </p:cNvPr>
          <p:cNvSpPr txBox="1">
            <a:spLocks noGrp="1"/>
          </p:cNvSpPr>
          <p:nvPr>
            <p:ph idx="1"/>
          </p:nvPr>
        </p:nvSpPr>
        <p:spPr>
          <a:xfrm>
            <a:off x="3883123" y="1812936"/>
            <a:ext cx="7463750" cy="3222983"/>
          </a:xfrm>
          <a:prstGeom prst="rect">
            <a:avLst/>
          </a:prstGeom>
        </p:spPr>
        <p:txBody>
          <a:bodyPr lIns="0" tIns="0" rIns="0" bIns="0" anchor="t">
            <a:noAutofit/>
          </a:bodyPr>
          <a:lstStyle/>
          <a:p>
            <a:pPr marL="0" indent="0" algn="ctr">
              <a:lnSpc>
                <a:spcPct val="150000"/>
              </a:lnSpc>
              <a:spcBef>
                <a:spcPts val="1687"/>
              </a:spcBef>
              <a:buClrTx/>
              <a:buNone/>
              <a:defRPr b="1"/>
            </a:pPr>
            <a:r>
              <a:rPr lang="en-AU" sz="3400" dirty="0"/>
              <a:t>God usually speaks in many and various ways in and through his people. How do we empower a congregation to discern wisely and well?</a:t>
            </a:r>
          </a:p>
          <a:p>
            <a:pPr marL="0" indent="0" algn="ctr">
              <a:lnSpc>
                <a:spcPct val="150000"/>
              </a:lnSpc>
              <a:spcBef>
                <a:spcPts val="1687"/>
              </a:spcBef>
              <a:buClrTx/>
              <a:buNone/>
              <a:defRPr b="1"/>
            </a:pPr>
            <a:endParaRPr lang="en-AU" sz="3400" dirty="0"/>
          </a:p>
        </p:txBody>
      </p:sp>
    </p:spTree>
    <p:extLst>
      <p:ext uri="{BB962C8B-B14F-4D97-AF65-F5344CB8AC3E}">
        <p14:creationId xmlns:p14="http://schemas.microsoft.com/office/powerpoint/2010/main" val="19536486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87DDC3-E806-8903-E1C9-720E38B424A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116FCD3-2C8E-FA5E-EF72-F0DCD01BAB31}"/>
              </a:ext>
            </a:extLst>
          </p:cNvPr>
          <p:cNvSpPr>
            <a:spLocks noGrp="1"/>
          </p:cNvSpPr>
          <p:nvPr>
            <p:ph type="title"/>
          </p:nvPr>
        </p:nvSpPr>
        <p:spPr>
          <a:xfrm>
            <a:off x="197498" y="1123837"/>
            <a:ext cx="3058317" cy="4601183"/>
          </a:xfrm>
        </p:spPr>
        <p:txBody>
          <a:bodyPr/>
          <a:lstStyle/>
          <a:p>
            <a:pPr algn="ctr"/>
            <a:r>
              <a:rPr lang="en-US" dirty="0"/>
              <a:t>Developing a Vision Process</a:t>
            </a:r>
            <a:br>
              <a:rPr lang="en-US" dirty="0"/>
            </a:br>
            <a:br>
              <a:rPr lang="en-US" dirty="0"/>
            </a:br>
            <a:r>
              <a:rPr lang="en-US" sz="5400" b="1" dirty="0"/>
              <a:t>5</a:t>
            </a:r>
            <a:r>
              <a:rPr lang="en-US" b="1" dirty="0"/>
              <a:t> Important Considerations</a:t>
            </a:r>
          </a:p>
        </p:txBody>
      </p:sp>
      <p:sp>
        <p:nvSpPr>
          <p:cNvPr id="204" name="Could apply to any church in any place…">
            <a:extLst>
              <a:ext uri="{FF2B5EF4-FFF2-40B4-BE49-F238E27FC236}">
                <a16:creationId xmlns:a16="http://schemas.microsoft.com/office/drawing/2014/main" id="{BF6D2B1B-13A4-5F82-48B3-D27382F41E03}"/>
              </a:ext>
            </a:extLst>
          </p:cNvPr>
          <p:cNvSpPr txBox="1">
            <a:spLocks noGrp="1"/>
          </p:cNvSpPr>
          <p:nvPr>
            <p:ph idx="1"/>
          </p:nvPr>
        </p:nvSpPr>
        <p:spPr>
          <a:xfrm>
            <a:off x="3883123" y="1812936"/>
            <a:ext cx="7463750" cy="3222983"/>
          </a:xfrm>
          <a:prstGeom prst="rect">
            <a:avLst/>
          </a:prstGeom>
        </p:spPr>
        <p:txBody>
          <a:bodyPr lIns="0" tIns="0" rIns="0" bIns="0" anchor="t">
            <a:noAutofit/>
          </a:bodyPr>
          <a:lstStyle/>
          <a:p>
            <a:pPr marL="0" indent="0" algn="ctr">
              <a:lnSpc>
                <a:spcPct val="150000"/>
              </a:lnSpc>
              <a:spcBef>
                <a:spcPts val="1687"/>
              </a:spcBef>
              <a:buClrTx/>
              <a:buNone/>
              <a:defRPr b="1"/>
            </a:pPr>
            <a:r>
              <a:rPr lang="en-AU" sz="3400" dirty="0"/>
              <a:t>Vision formation always involves spiritual formation.</a:t>
            </a:r>
          </a:p>
        </p:txBody>
      </p:sp>
    </p:spTree>
    <p:extLst>
      <p:ext uri="{BB962C8B-B14F-4D97-AF65-F5344CB8AC3E}">
        <p14:creationId xmlns:p14="http://schemas.microsoft.com/office/powerpoint/2010/main" val="35805917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C716C4-697F-E674-D44C-B50F34AD197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44DE981-A085-5840-E16A-6C2A877B2AB6}"/>
              </a:ext>
            </a:extLst>
          </p:cNvPr>
          <p:cNvSpPr>
            <a:spLocks noGrp="1"/>
          </p:cNvSpPr>
          <p:nvPr>
            <p:ph type="title"/>
          </p:nvPr>
        </p:nvSpPr>
        <p:spPr>
          <a:xfrm>
            <a:off x="197498" y="1123837"/>
            <a:ext cx="3058317" cy="4601183"/>
          </a:xfrm>
        </p:spPr>
        <p:txBody>
          <a:bodyPr/>
          <a:lstStyle/>
          <a:p>
            <a:pPr algn="ctr"/>
            <a:r>
              <a:rPr lang="en-US" dirty="0"/>
              <a:t>Developing a Vision Process</a:t>
            </a:r>
            <a:br>
              <a:rPr lang="en-US" dirty="0"/>
            </a:br>
            <a:br>
              <a:rPr lang="en-US" dirty="0"/>
            </a:br>
            <a:r>
              <a:rPr lang="en-US" sz="5400" b="1" dirty="0"/>
              <a:t>5</a:t>
            </a:r>
            <a:r>
              <a:rPr lang="en-US" b="1" dirty="0"/>
              <a:t> Important Considerations</a:t>
            </a:r>
          </a:p>
        </p:txBody>
      </p:sp>
      <p:sp>
        <p:nvSpPr>
          <p:cNvPr id="204" name="Could apply to any church in any place…">
            <a:extLst>
              <a:ext uri="{FF2B5EF4-FFF2-40B4-BE49-F238E27FC236}">
                <a16:creationId xmlns:a16="http://schemas.microsoft.com/office/drawing/2014/main" id="{E67DDA11-0BA2-3164-0E4B-643E9A355406}"/>
              </a:ext>
            </a:extLst>
          </p:cNvPr>
          <p:cNvSpPr txBox="1">
            <a:spLocks noGrp="1"/>
          </p:cNvSpPr>
          <p:nvPr>
            <p:ph idx="1"/>
          </p:nvPr>
        </p:nvSpPr>
        <p:spPr>
          <a:xfrm>
            <a:off x="3883123" y="1812936"/>
            <a:ext cx="7463750" cy="3222983"/>
          </a:xfrm>
          <a:prstGeom prst="rect">
            <a:avLst/>
          </a:prstGeom>
        </p:spPr>
        <p:txBody>
          <a:bodyPr lIns="0" tIns="0" rIns="0" bIns="0" anchor="t">
            <a:noAutofit/>
          </a:bodyPr>
          <a:lstStyle/>
          <a:p>
            <a:pPr marL="0" indent="0" algn="ctr">
              <a:lnSpc>
                <a:spcPct val="150000"/>
              </a:lnSpc>
              <a:spcBef>
                <a:spcPts val="1687"/>
              </a:spcBef>
              <a:buClrTx/>
              <a:buNone/>
              <a:defRPr b="1"/>
            </a:pPr>
            <a:r>
              <a:rPr lang="en-AU" sz="3400" dirty="0"/>
              <a:t>Surfacing a vision is work for the spirit, the heart and the mind.</a:t>
            </a:r>
          </a:p>
        </p:txBody>
      </p:sp>
    </p:spTree>
    <p:extLst>
      <p:ext uri="{BB962C8B-B14F-4D97-AF65-F5344CB8AC3E}">
        <p14:creationId xmlns:p14="http://schemas.microsoft.com/office/powerpoint/2010/main" val="16122308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D7FE10D-0A41-DDB1-7406-6F21E5B21CA3}"/>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E9F5D7F-1BBC-4096-ADA7-AA9C9E4D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6D370DD-716B-4528-B475-331F84CEA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514" y="758953"/>
            <a:ext cx="7052486"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 name="Title 3">
            <a:extLst>
              <a:ext uri="{FF2B5EF4-FFF2-40B4-BE49-F238E27FC236}">
                <a16:creationId xmlns:a16="http://schemas.microsoft.com/office/drawing/2014/main" id="{98ED2A1E-31B0-E527-F97F-D714E7565953}"/>
              </a:ext>
            </a:extLst>
          </p:cNvPr>
          <p:cNvSpPr>
            <a:spLocks noGrp="1"/>
          </p:cNvSpPr>
          <p:nvPr>
            <p:ph type="title"/>
          </p:nvPr>
        </p:nvSpPr>
        <p:spPr>
          <a:xfrm>
            <a:off x="5451642" y="819035"/>
            <a:ext cx="6451110" cy="1255469"/>
          </a:xfrm>
        </p:spPr>
        <p:txBody>
          <a:bodyPr vert="horz" lIns="91440" tIns="45720" rIns="91440" bIns="45720" rtlCol="0" anchor="ctr">
            <a:normAutofit/>
          </a:bodyPr>
          <a:lstStyle/>
          <a:p>
            <a:r>
              <a:rPr lang="en-US" sz="2800" dirty="0"/>
              <a:t>Developing a Vision Process</a:t>
            </a:r>
            <a:br>
              <a:rPr lang="en-US" sz="2800" dirty="0"/>
            </a:br>
            <a:br>
              <a:rPr lang="en-US" sz="2800" dirty="0"/>
            </a:br>
            <a:r>
              <a:rPr lang="en-US" sz="2800" b="1" dirty="0"/>
              <a:t>5 Key Elements</a:t>
            </a:r>
          </a:p>
        </p:txBody>
      </p:sp>
      <p:sp>
        <p:nvSpPr>
          <p:cNvPr id="16" name="Rectangle 15">
            <a:extLst>
              <a:ext uri="{FF2B5EF4-FFF2-40B4-BE49-F238E27FC236}">
                <a16:creationId xmlns:a16="http://schemas.microsoft.com/office/drawing/2014/main" id="{E79D076F-656A-4CD9-83AD-AF8F4B28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9" name="Graphic 8" descr="Playbook">
            <a:extLst>
              <a:ext uri="{FF2B5EF4-FFF2-40B4-BE49-F238E27FC236}">
                <a16:creationId xmlns:a16="http://schemas.microsoft.com/office/drawing/2014/main" id="{97C7AB1E-0024-8CD1-359A-09E3EA6F98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0771" y="1535135"/>
            <a:ext cx="3778286" cy="3778286"/>
          </a:xfrm>
          <a:prstGeom prst="rect">
            <a:avLst/>
          </a:prstGeom>
        </p:spPr>
      </p:pic>
      <p:sp>
        <p:nvSpPr>
          <p:cNvPr id="5" name="Could apply to any church in any place…">
            <a:extLst>
              <a:ext uri="{FF2B5EF4-FFF2-40B4-BE49-F238E27FC236}">
                <a16:creationId xmlns:a16="http://schemas.microsoft.com/office/drawing/2014/main" id="{97E308A0-C474-8797-E0EE-4ECE001B83CE}"/>
              </a:ext>
            </a:extLst>
          </p:cNvPr>
          <p:cNvSpPr txBox="1">
            <a:spLocks/>
          </p:cNvSpPr>
          <p:nvPr/>
        </p:nvSpPr>
        <p:spPr>
          <a:xfrm>
            <a:off x="5451644" y="2205593"/>
            <a:ext cx="6451109" cy="3274586"/>
          </a:xfrm>
          <a:prstGeom prst="rect">
            <a:avLst/>
          </a:prstGeom>
        </p:spPr>
        <p:txBody>
          <a:bodyPr vert="horz" lIns="91440" tIns="45720" rIns="91440" bIns="45720" rtlCol="0" anchor="t">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spcBef>
                <a:spcPts val="1800"/>
              </a:spcBef>
              <a:buNone/>
              <a:defRPr b="1"/>
            </a:pPr>
            <a:r>
              <a:rPr lang="en-US" sz="2400" dirty="0">
                <a:solidFill>
                  <a:srgbClr val="FFFFFF"/>
                </a:solidFill>
              </a:rPr>
              <a:t>Elements that need to be understood from the outset:</a:t>
            </a:r>
          </a:p>
          <a:p>
            <a:pPr marL="613691">
              <a:spcBef>
                <a:spcPts val="1800"/>
              </a:spcBef>
              <a:defRPr b="1"/>
            </a:pPr>
            <a:r>
              <a:rPr lang="en-US" sz="2800" b="1" dirty="0">
                <a:solidFill>
                  <a:srgbClr val="FFFFFF"/>
                </a:solidFill>
              </a:rPr>
              <a:t>Time</a:t>
            </a:r>
          </a:p>
          <a:p>
            <a:pPr marL="613691">
              <a:spcBef>
                <a:spcPts val="1800"/>
              </a:spcBef>
              <a:defRPr b="1"/>
            </a:pPr>
            <a:r>
              <a:rPr lang="en-US" sz="2800" b="1" dirty="0">
                <a:solidFill>
                  <a:srgbClr val="FFFFFF"/>
                </a:solidFill>
              </a:rPr>
              <a:t>Participation</a:t>
            </a:r>
          </a:p>
          <a:p>
            <a:pPr marL="613691">
              <a:spcBef>
                <a:spcPts val="1800"/>
              </a:spcBef>
              <a:defRPr b="1"/>
            </a:pPr>
            <a:r>
              <a:rPr lang="en-US" sz="2800" b="1" dirty="0">
                <a:solidFill>
                  <a:srgbClr val="FFFFFF"/>
                </a:solidFill>
              </a:rPr>
              <a:t>Listening</a:t>
            </a:r>
          </a:p>
          <a:p>
            <a:pPr marL="613691">
              <a:spcBef>
                <a:spcPts val="1800"/>
              </a:spcBef>
              <a:defRPr b="1"/>
            </a:pPr>
            <a:r>
              <a:rPr lang="en-US" sz="2800" b="1" dirty="0">
                <a:solidFill>
                  <a:srgbClr val="FFFFFF"/>
                </a:solidFill>
              </a:rPr>
              <a:t>Wrestling</a:t>
            </a:r>
          </a:p>
          <a:p>
            <a:pPr marL="613691">
              <a:spcBef>
                <a:spcPts val="1800"/>
              </a:spcBef>
              <a:defRPr b="1"/>
            </a:pPr>
            <a:r>
              <a:rPr lang="en-US" sz="2800" b="1" dirty="0">
                <a:solidFill>
                  <a:srgbClr val="FFFFFF"/>
                </a:solidFill>
              </a:rPr>
              <a:t>Commitment</a:t>
            </a:r>
          </a:p>
        </p:txBody>
      </p:sp>
    </p:spTree>
    <p:extLst>
      <p:ext uri="{BB962C8B-B14F-4D97-AF65-F5344CB8AC3E}">
        <p14:creationId xmlns:p14="http://schemas.microsoft.com/office/powerpoint/2010/main" val="2597451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7" name="Rectangle 156">
            <a:extLst>
              <a:ext uri="{FF2B5EF4-FFF2-40B4-BE49-F238E27FC236}">
                <a16:creationId xmlns:a16="http://schemas.microsoft.com/office/drawing/2014/main" id="{EE9F5D7F-1BBC-4096-ADA7-AA9C9E4D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158">
            <a:extLst>
              <a:ext uri="{FF2B5EF4-FFF2-40B4-BE49-F238E27FC236}">
                <a16:creationId xmlns:a16="http://schemas.microsoft.com/office/drawing/2014/main" id="{06D370DD-716B-4528-B475-331F84CEA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514" y="758953"/>
            <a:ext cx="7052486"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175282FF-EF01-8B9A-148B-32B3D3B69123}"/>
              </a:ext>
            </a:extLst>
          </p:cNvPr>
          <p:cNvSpPr>
            <a:spLocks noGrp="1"/>
          </p:cNvSpPr>
          <p:nvPr>
            <p:ph type="title"/>
          </p:nvPr>
        </p:nvSpPr>
        <p:spPr>
          <a:xfrm>
            <a:off x="5440202" y="837370"/>
            <a:ext cx="6451110" cy="1255469"/>
          </a:xfrm>
        </p:spPr>
        <p:txBody>
          <a:bodyPr>
            <a:normAutofit/>
          </a:bodyPr>
          <a:lstStyle/>
          <a:p>
            <a:r>
              <a:rPr lang="en-US" sz="2800" dirty="0">
                <a:solidFill>
                  <a:schemeClr val="bg1"/>
                </a:solidFill>
              </a:rPr>
              <a:t>The Role of the Senior Leader</a:t>
            </a:r>
            <a:br>
              <a:rPr lang="en-US" sz="2800" dirty="0">
                <a:solidFill>
                  <a:schemeClr val="bg1"/>
                </a:solidFill>
              </a:rPr>
            </a:br>
            <a:br>
              <a:rPr lang="en-US" sz="2800" dirty="0">
                <a:solidFill>
                  <a:schemeClr val="bg1"/>
                </a:solidFill>
              </a:rPr>
            </a:br>
            <a:r>
              <a:rPr lang="en-US" sz="2800" b="1" dirty="0">
                <a:solidFill>
                  <a:schemeClr val="bg1"/>
                </a:solidFill>
              </a:rPr>
              <a:t>Maintaining Vision</a:t>
            </a:r>
          </a:p>
        </p:txBody>
      </p:sp>
      <p:sp>
        <p:nvSpPr>
          <p:cNvPr id="161" name="Rectangle 160">
            <a:extLst>
              <a:ext uri="{FF2B5EF4-FFF2-40B4-BE49-F238E27FC236}">
                <a16:creationId xmlns:a16="http://schemas.microsoft.com/office/drawing/2014/main" id="{E79D076F-656A-4CD9-83AD-AF8F4B28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154" name="Graphic 153" descr="Captain">
            <a:extLst>
              <a:ext uri="{FF2B5EF4-FFF2-40B4-BE49-F238E27FC236}">
                <a16:creationId xmlns:a16="http://schemas.microsoft.com/office/drawing/2014/main" id="{E71E6C8F-EFA1-15DD-7C84-D5B8E4697F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0771" y="1535135"/>
            <a:ext cx="3778286" cy="3778286"/>
          </a:xfrm>
          <a:prstGeom prst="rect">
            <a:avLst/>
          </a:prstGeom>
        </p:spPr>
      </p:pic>
      <p:sp>
        <p:nvSpPr>
          <p:cNvPr id="150" name="“Vision is at the very core of leadership.”…"/>
          <p:cNvSpPr txBox="1">
            <a:spLocks noGrp="1"/>
          </p:cNvSpPr>
          <p:nvPr>
            <p:ph idx="1"/>
          </p:nvPr>
        </p:nvSpPr>
        <p:spPr>
          <a:xfrm>
            <a:off x="5440202" y="2286123"/>
            <a:ext cx="6629520" cy="3803781"/>
          </a:xfrm>
          <a:prstGeom prst="rect">
            <a:avLst/>
          </a:prstGeom>
        </p:spPr>
        <p:txBody>
          <a:bodyPr anchor="t">
            <a:noAutofit/>
          </a:bodyPr>
          <a:lstStyle/>
          <a:p>
            <a:pPr marL="0" indent="0">
              <a:buClrTx/>
              <a:buSzTx/>
              <a:buNone/>
            </a:pPr>
            <a:r>
              <a:rPr lang="en-AU" sz="2800" dirty="0">
                <a:solidFill>
                  <a:srgbClr val="FFFFFF"/>
                </a:solidFill>
              </a:rPr>
              <a:t>“One core duty that the lead pastor can never give away is the role of chief vision-caster.  This premise does not mean that only a natural visionary can be the primary leader, for there are many ways to formulate the vision with the help of others; it does mean that only the primary leader can adequately champion the vision.” </a:t>
            </a:r>
          </a:p>
          <a:p>
            <a:pPr marL="0" indent="0">
              <a:buClrTx/>
              <a:buSzTx/>
              <a:buNone/>
            </a:pPr>
            <a:r>
              <a:rPr lang="en-AU" sz="2800" dirty="0">
                <a:solidFill>
                  <a:srgbClr val="FFFFFF"/>
                </a:solidFill>
              </a:rPr>
              <a:t>            Kaiser, </a:t>
            </a:r>
            <a:r>
              <a:rPr lang="en-AU" sz="2800" i="1" dirty="0">
                <a:solidFill>
                  <a:srgbClr val="FFFFFF"/>
                </a:solidFill>
              </a:rPr>
              <a:t>Winning on Purpose, </a:t>
            </a:r>
            <a:r>
              <a:rPr lang="en-AU" sz="2800" dirty="0">
                <a:solidFill>
                  <a:srgbClr val="FFFFFF"/>
                </a:solidFill>
              </a:rPr>
              <a:t>110. </a:t>
            </a:r>
          </a:p>
        </p:txBody>
      </p:sp>
    </p:spTree>
    <p:extLst>
      <p:ext uri="{BB962C8B-B14F-4D97-AF65-F5344CB8AC3E}">
        <p14:creationId xmlns:p14="http://schemas.microsoft.com/office/powerpoint/2010/main" val="1043923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61B5E-14EB-08AE-3FA7-76C76ED7D058}"/>
              </a:ext>
            </a:extLst>
          </p:cNvPr>
          <p:cNvSpPr>
            <a:spLocks noGrp="1"/>
          </p:cNvSpPr>
          <p:nvPr>
            <p:ph type="ctrTitle"/>
          </p:nvPr>
        </p:nvSpPr>
        <p:spPr>
          <a:xfrm>
            <a:off x="1675805" y="2434731"/>
            <a:ext cx="8831461" cy="1180475"/>
          </a:xfrm>
        </p:spPr>
        <p:txBody>
          <a:bodyPr anchor="ctr">
            <a:normAutofit/>
          </a:bodyPr>
          <a:lstStyle/>
          <a:p>
            <a:r>
              <a:rPr lang="en-US" dirty="0"/>
              <a:t>End of Process section</a:t>
            </a:r>
          </a:p>
        </p:txBody>
      </p:sp>
    </p:spTree>
    <p:extLst>
      <p:ext uri="{BB962C8B-B14F-4D97-AF65-F5344CB8AC3E}">
        <p14:creationId xmlns:p14="http://schemas.microsoft.com/office/powerpoint/2010/main" val="19406010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43"/>
          <p:cNvSpPr txBox="1">
            <a:spLocks noGrp="1"/>
          </p:cNvSpPr>
          <p:nvPr>
            <p:ph type="ctrTitle"/>
          </p:nvPr>
        </p:nvSpPr>
        <p:spPr>
          <a:xfrm>
            <a:off x="1675805" y="2125266"/>
            <a:ext cx="8831461" cy="1679659"/>
          </a:xfrm>
          <a:prstGeom prst="rect">
            <a:avLst/>
          </a:prstGeom>
        </p:spPr>
        <p:txBody>
          <a:bodyPr anchor="ctr">
            <a:normAutofit fontScale="90000"/>
          </a:bodyPr>
          <a:lstStyle>
            <a:lvl1pPr>
              <a:defRPr sz="8000"/>
            </a:lvl1pPr>
          </a:lstStyle>
          <a:p>
            <a:r>
              <a:rPr dirty="0"/>
              <a:t>Purpose, Values &amp; Vision</a:t>
            </a:r>
          </a:p>
        </p:txBody>
      </p:sp>
    </p:spTree>
    <p:extLst>
      <p:ext uri="{BB962C8B-B14F-4D97-AF65-F5344CB8AC3E}">
        <p14:creationId xmlns:p14="http://schemas.microsoft.com/office/powerpoint/2010/main" val="1266584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2" name="Rectangle 151">
            <a:extLst>
              <a:ext uri="{FF2B5EF4-FFF2-40B4-BE49-F238E27FC236}">
                <a16:creationId xmlns:a16="http://schemas.microsoft.com/office/drawing/2014/main" id="{845DB188-4006-4207-A473-B4B569C5B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54" name="Rectangle 153">
            <a:extLst>
              <a:ext uri="{FF2B5EF4-FFF2-40B4-BE49-F238E27FC236}">
                <a16:creationId xmlns:a16="http://schemas.microsoft.com/office/drawing/2014/main" id="{BAB4522D-D095-4687-BFB3-976E665AD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148" name="“The vision needs to be big enough to stir the blood, specific enough to be accomplished, and short enough to be put on a bumper sticker.”,…">
            <a:extLst>
              <a:ext uri="{FF2B5EF4-FFF2-40B4-BE49-F238E27FC236}">
                <a16:creationId xmlns:a16="http://schemas.microsoft.com/office/drawing/2014/main" id="{1F1A0DC1-4926-37A8-D541-CD19631698C9}"/>
              </a:ext>
            </a:extLst>
          </p:cNvPr>
          <p:cNvGraphicFramePr/>
          <p:nvPr>
            <p:extLst>
              <p:ext uri="{D42A27DB-BD31-4B8C-83A1-F6EECF244321}">
                <p14:modId xmlns:p14="http://schemas.microsoft.com/office/powerpoint/2010/main" val="1129086361"/>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5" name="Rectangle 154">
            <a:extLst>
              <a:ext uri="{FF2B5EF4-FFF2-40B4-BE49-F238E27FC236}">
                <a16:creationId xmlns:a16="http://schemas.microsoft.com/office/drawing/2014/main" id="{4F645BF8-7885-4398-80BC-4C0DF24F5C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57" name="Rectangle 156">
            <a:extLst>
              <a:ext uri="{FF2B5EF4-FFF2-40B4-BE49-F238E27FC236}">
                <a16:creationId xmlns:a16="http://schemas.microsoft.com/office/drawing/2014/main" id="{3212FB65-CD2B-4005-B910-132DCE19FC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59" name="Rectangle 158">
            <a:extLst>
              <a:ext uri="{FF2B5EF4-FFF2-40B4-BE49-F238E27FC236}">
                <a16:creationId xmlns:a16="http://schemas.microsoft.com/office/drawing/2014/main" id="{EE9F5D7F-1BBC-4096-ADA7-AA9C9E4D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a:extLst>
              <a:ext uri="{FF2B5EF4-FFF2-40B4-BE49-F238E27FC236}">
                <a16:creationId xmlns:a16="http://schemas.microsoft.com/office/drawing/2014/main" id="{06D370DD-716B-4528-B475-331F84CEA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514" y="758953"/>
            <a:ext cx="7052486"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3" name="Rectangle 162">
            <a:extLst>
              <a:ext uri="{FF2B5EF4-FFF2-40B4-BE49-F238E27FC236}">
                <a16:creationId xmlns:a16="http://schemas.microsoft.com/office/drawing/2014/main" id="{E79D076F-656A-4CD9-83AD-AF8F4B28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152" name="Graphic 151" descr="Trumpet">
            <a:extLst>
              <a:ext uri="{FF2B5EF4-FFF2-40B4-BE49-F238E27FC236}">
                <a16:creationId xmlns:a16="http://schemas.microsoft.com/office/drawing/2014/main" id="{2308B59D-4F8D-22EB-D386-6BF1AB3E982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0771" y="1535135"/>
            <a:ext cx="3778286" cy="3778286"/>
          </a:xfrm>
          <a:prstGeom prst="rect">
            <a:avLst/>
          </a:prstGeom>
        </p:spPr>
      </p:pic>
      <p:sp>
        <p:nvSpPr>
          <p:cNvPr id="148" name="“On the Lord’s Day I was in the Spirit, and I heard behind me a loud voice like a trumpet, which said: “Write on a scroll what you see and send it to the seven churches … Write, therefore, what you have seen, what is now, and what will take place later.”"/>
          <p:cNvSpPr txBox="1">
            <a:spLocks noGrp="1"/>
          </p:cNvSpPr>
          <p:nvPr>
            <p:ph type="body" idx="1"/>
          </p:nvPr>
        </p:nvSpPr>
        <p:spPr>
          <a:xfrm>
            <a:off x="5371564" y="1023622"/>
            <a:ext cx="6733309" cy="4635054"/>
          </a:xfrm>
          <a:prstGeom prst="rect">
            <a:avLst/>
          </a:prstGeom>
        </p:spPr>
        <p:txBody>
          <a:bodyPr vert="horz" lIns="91440" tIns="45720" rIns="91440" bIns="45720" rtlCol="0" anchor="t">
            <a:noAutofit/>
          </a:bodyPr>
          <a:lstStyle/>
          <a:p>
            <a:pPr marL="0" indent="0">
              <a:buSzTx/>
              <a:buNone/>
            </a:pPr>
            <a:r>
              <a:rPr lang="en-US" sz="3600" dirty="0">
                <a:solidFill>
                  <a:srgbClr val="FFFFFF"/>
                </a:solidFill>
              </a:rPr>
              <a:t>“On the Lord’s Day I was in the Spirit, and I heard behind me a loud voice like a trumpet, which said: “Write on a scroll what you see and send it to the seven churches … Write, therefore, what you have seen, what is now, and what will take place later.”  </a:t>
            </a:r>
          </a:p>
          <a:p>
            <a:pPr marL="0">
              <a:buSzTx/>
            </a:pPr>
            <a:r>
              <a:rPr lang="en-US" sz="3600" dirty="0">
                <a:solidFill>
                  <a:srgbClr val="FFFFFF"/>
                </a:solidFill>
              </a:rPr>
              <a:t>            </a:t>
            </a:r>
            <a:r>
              <a:rPr lang="en-US" sz="3600" i="1" dirty="0">
                <a:solidFill>
                  <a:srgbClr val="FFFFFF"/>
                </a:solidFill>
              </a:rPr>
              <a:t>Revelation, 1:10-11,19</a:t>
            </a:r>
          </a:p>
          <a:p>
            <a:pPr marL="0">
              <a:buSzTx/>
            </a:pPr>
            <a:endParaRPr lang="en-US" sz="3600" dirty="0">
              <a:solidFill>
                <a:srgbClr val="FFFFFF"/>
              </a:solidFill>
            </a:endParaRPr>
          </a:p>
          <a:p>
            <a:pPr marL="0">
              <a:buSzTx/>
            </a:pPr>
            <a:endParaRPr lang="en-US" sz="3600" dirty="0">
              <a:solidFill>
                <a:srgbClr val="FFFFFF"/>
              </a:solidFill>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Rectangle 9">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2" name="Rectangle 11">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Freeform: Shape 15">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3EDDD048-B1F2-054D-AA94-EC0E2F675467}"/>
              </a:ext>
            </a:extLst>
          </p:cNvPr>
          <p:cNvSpPr>
            <a:spLocks noGrp="1"/>
          </p:cNvSpPr>
          <p:nvPr>
            <p:ph type="title"/>
          </p:nvPr>
        </p:nvSpPr>
        <p:spPr>
          <a:xfrm>
            <a:off x="1069849" y="1298448"/>
            <a:ext cx="7056444" cy="3255264"/>
          </a:xfrm>
        </p:spPr>
        <p:txBody>
          <a:bodyPr vert="horz" lIns="91440" tIns="45720" rIns="91440" bIns="45720" rtlCol="0" anchor="b">
            <a:normAutofit/>
          </a:bodyPr>
          <a:lstStyle/>
          <a:p>
            <a:pPr algn="r"/>
            <a:r>
              <a:rPr lang="en-US" sz="5900" spc="-100">
                <a:solidFill>
                  <a:schemeClr val="accent1"/>
                </a:solidFill>
              </a:rPr>
              <a:t>Is Visioning just a trendy corporate idea?</a:t>
            </a:r>
          </a:p>
        </p:txBody>
      </p:sp>
      <p:sp>
        <p:nvSpPr>
          <p:cNvPr id="3" name="Text Placeholder 2">
            <a:extLst>
              <a:ext uri="{FF2B5EF4-FFF2-40B4-BE49-F238E27FC236}">
                <a16:creationId xmlns:a16="http://schemas.microsoft.com/office/drawing/2014/main" id="{63BE5078-A229-7846-9007-C2ED9C5840B6}"/>
              </a:ext>
            </a:extLst>
          </p:cNvPr>
          <p:cNvSpPr>
            <a:spLocks noGrp="1"/>
          </p:cNvSpPr>
          <p:nvPr>
            <p:ph type="body" idx="1"/>
          </p:nvPr>
        </p:nvSpPr>
        <p:spPr>
          <a:xfrm>
            <a:off x="8902778" y="1497240"/>
            <a:ext cx="3021621" cy="3729387"/>
          </a:xfrm>
        </p:spPr>
        <p:txBody>
          <a:bodyPr vert="horz" lIns="91440" tIns="45720" rIns="91440" bIns="45720" rtlCol="0" anchor="t">
            <a:noAutofit/>
          </a:bodyPr>
          <a:lstStyle/>
          <a:p>
            <a:pPr marL="0" indent="0" algn="ctr">
              <a:spcBef>
                <a:spcPts val="1200"/>
              </a:spcBef>
              <a:spcAft>
                <a:spcPts val="1800"/>
              </a:spcAft>
              <a:buNone/>
            </a:pPr>
            <a:r>
              <a:rPr lang="en-US" sz="4400" dirty="0">
                <a:solidFill>
                  <a:srgbClr val="FFFFFF"/>
                </a:solidFill>
              </a:rPr>
              <a:t>Brainstorm:</a:t>
            </a:r>
          </a:p>
          <a:p>
            <a:pPr marL="0" indent="0" algn="ctr">
              <a:spcBef>
                <a:spcPts val="1200"/>
              </a:spcBef>
              <a:buNone/>
            </a:pPr>
            <a:r>
              <a:rPr lang="en-US" sz="4400" dirty="0">
                <a:solidFill>
                  <a:srgbClr val="FFFFFF"/>
                </a:solidFill>
              </a:rPr>
              <a:t>Experiences of Visioning in a church context…</a:t>
            </a:r>
          </a:p>
        </p:txBody>
      </p:sp>
    </p:spTree>
    <p:extLst>
      <p:ext uri="{BB962C8B-B14F-4D97-AF65-F5344CB8AC3E}">
        <p14:creationId xmlns:p14="http://schemas.microsoft.com/office/powerpoint/2010/main" val="9404377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45DB188-4006-4207-A473-B4B569C5B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1" name="Rectangle 10">
            <a:extLst>
              <a:ext uri="{FF2B5EF4-FFF2-40B4-BE49-F238E27FC236}">
                <a16:creationId xmlns:a16="http://schemas.microsoft.com/office/drawing/2014/main" id="{BAB4522D-D095-4687-BFB3-976E665AD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3" name="Rectangle 12">
            <a:extLst>
              <a:ext uri="{FF2B5EF4-FFF2-40B4-BE49-F238E27FC236}">
                <a16:creationId xmlns:a16="http://schemas.microsoft.com/office/drawing/2014/main" id="{A652E5D6-E378-4614-BCBD-8663DD15B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A287AC3-AACF-4ADB-9F73-125E714D9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993" y="4367639"/>
            <a:ext cx="11430014" cy="1852186"/>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22BCC4D8-C2AC-87AD-B5B6-58F89D52D088}"/>
              </a:ext>
            </a:extLst>
          </p:cNvPr>
          <p:cNvSpPr>
            <a:spLocks noGrp="1"/>
          </p:cNvSpPr>
          <p:nvPr>
            <p:ph type="title"/>
          </p:nvPr>
        </p:nvSpPr>
        <p:spPr>
          <a:xfrm>
            <a:off x="554477" y="4599160"/>
            <a:ext cx="11079804" cy="1358020"/>
          </a:xfrm>
        </p:spPr>
        <p:txBody>
          <a:bodyPr vert="horz" lIns="91440" tIns="45720" rIns="91440" bIns="45720" rtlCol="0" anchor="ctr">
            <a:normAutofit/>
          </a:bodyPr>
          <a:lstStyle/>
          <a:p>
            <a:pPr algn="ctr"/>
            <a:r>
              <a:rPr lang="en-US" sz="4400" dirty="0">
                <a:solidFill>
                  <a:schemeClr val="bg1"/>
                </a:solidFill>
              </a:rPr>
              <a:t>Theological Foundations</a:t>
            </a:r>
          </a:p>
        </p:txBody>
      </p:sp>
      <p:graphicFrame>
        <p:nvGraphicFramePr>
          <p:cNvPr id="5" name="Text Placeholder 2">
            <a:extLst>
              <a:ext uri="{FF2B5EF4-FFF2-40B4-BE49-F238E27FC236}">
                <a16:creationId xmlns:a16="http://schemas.microsoft.com/office/drawing/2014/main" id="{A5DED694-EB36-7FE4-303B-EF33AB3FE9BA}"/>
              </a:ext>
            </a:extLst>
          </p:cNvPr>
          <p:cNvGraphicFramePr/>
          <p:nvPr>
            <p:extLst>
              <p:ext uri="{D42A27DB-BD31-4B8C-83A1-F6EECF244321}">
                <p14:modId xmlns:p14="http://schemas.microsoft.com/office/powerpoint/2010/main" val="1312397856"/>
              </p:ext>
            </p:extLst>
          </p:nvPr>
        </p:nvGraphicFramePr>
        <p:xfrm>
          <a:off x="380993" y="640080"/>
          <a:ext cx="11426959" cy="3202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468429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Rectangle 9">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2" name="Rectangle 11">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22BCC4D8-C2AC-87AD-B5B6-58F89D52D088}"/>
              </a:ext>
            </a:extLst>
          </p:cNvPr>
          <p:cNvSpPr>
            <a:spLocks noGrp="1"/>
          </p:cNvSpPr>
          <p:nvPr>
            <p:ph type="title"/>
          </p:nvPr>
        </p:nvSpPr>
        <p:spPr>
          <a:xfrm>
            <a:off x="1539116" y="864108"/>
            <a:ext cx="3073914" cy="5120639"/>
          </a:xfrm>
        </p:spPr>
        <p:txBody>
          <a:bodyPr vert="horz" lIns="91440" tIns="45720" rIns="91440" bIns="45720" rtlCol="0" anchor="ctr">
            <a:normAutofit/>
          </a:bodyPr>
          <a:lstStyle/>
          <a:p>
            <a:pPr algn="r"/>
            <a:r>
              <a:rPr lang="en-US">
                <a:solidFill>
                  <a:schemeClr val="tx1">
                    <a:lumMod val="85000"/>
                    <a:lumOff val="15000"/>
                  </a:schemeClr>
                </a:solidFill>
              </a:rPr>
              <a:t>Theological Foundations</a:t>
            </a:r>
          </a:p>
        </p:txBody>
      </p:sp>
      <p:sp>
        <p:nvSpPr>
          <p:cNvPr id="14" name="Rectangle 13">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6BEEAEB4-2C0A-E6BB-C51B-33067DE64516}"/>
              </a:ext>
            </a:extLst>
          </p:cNvPr>
          <p:cNvSpPr>
            <a:spLocks noGrp="1"/>
          </p:cNvSpPr>
          <p:nvPr>
            <p:ph type="body" idx="1"/>
          </p:nvPr>
        </p:nvSpPr>
        <p:spPr>
          <a:xfrm>
            <a:off x="5289229" y="758952"/>
            <a:ext cx="5910677" cy="5330952"/>
          </a:xfrm>
        </p:spPr>
        <p:txBody>
          <a:bodyPr vert="horz" lIns="91440" tIns="45720" rIns="91440" bIns="45720" rtlCol="0" anchor="ctr">
            <a:noAutofit/>
          </a:bodyPr>
          <a:lstStyle/>
          <a:p>
            <a:pPr marL="0" indent="0">
              <a:buNone/>
            </a:pPr>
            <a:r>
              <a:rPr lang="en-US" sz="2800" i="1" dirty="0"/>
              <a:t>What is the vision (the picture of the future) highlighted in the following passages? </a:t>
            </a:r>
          </a:p>
          <a:p>
            <a:pPr marL="0" indent="0">
              <a:buNone/>
            </a:pPr>
            <a:r>
              <a:rPr lang="en-US" sz="2800" i="1" dirty="0"/>
              <a:t>Is it a good vision?  Whose vision is it? </a:t>
            </a:r>
          </a:p>
          <a:p>
            <a:pPr marL="0">
              <a:spcBef>
                <a:spcPts val="0"/>
              </a:spcBef>
            </a:pPr>
            <a:endParaRPr lang="en-US" sz="2800" i="1" dirty="0"/>
          </a:p>
          <a:p>
            <a:pPr marL="0"/>
            <a:r>
              <a:rPr lang="en-US" sz="2800" dirty="0"/>
              <a:t>Genesis 11:4</a:t>
            </a:r>
          </a:p>
          <a:p>
            <a:pPr marL="0"/>
            <a:r>
              <a:rPr lang="en-US" sz="2800" dirty="0"/>
              <a:t>Genesis 12:2-3</a:t>
            </a:r>
          </a:p>
          <a:p>
            <a:pPr marL="0"/>
            <a:r>
              <a:rPr lang="en-US" sz="2800" dirty="0"/>
              <a:t>Deuteronomy 8:7-10</a:t>
            </a:r>
          </a:p>
          <a:p>
            <a:pPr marL="0"/>
            <a:r>
              <a:rPr lang="en-US" sz="2800" dirty="0"/>
              <a:t>Matthew 13:1-52</a:t>
            </a:r>
          </a:p>
          <a:p>
            <a:pPr marL="0"/>
            <a:r>
              <a:rPr lang="en-US" sz="2800" dirty="0"/>
              <a:t>Revelation 21</a:t>
            </a:r>
          </a:p>
        </p:txBody>
      </p:sp>
      <p:sp>
        <p:nvSpPr>
          <p:cNvPr id="18" name="Rectangle 17">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255095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5" name="Rectangle 24">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27" name="Rectangle 26">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22BCC4D8-C2AC-87AD-B5B6-58F89D52D088}"/>
              </a:ext>
            </a:extLst>
          </p:cNvPr>
          <p:cNvSpPr>
            <a:spLocks noGrp="1"/>
          </p:cNvSpPr>
          <p:nvPr>
            <p:ph type="title"/>
          </p:nvPr>
        </p:nvSpPr>
        <p:spPr>
          <a:xfrm>
            <a:off x="1539116" y="864108"/>
            <a:ext cx="3073914" cy="5120639"/>
          </a:xfrm>
        </p:spPr>
        <p:txBody>
          <a:bodyPr vert="horz" lIns="91440" tIns="45720" rIns="91440" bIns="45720" rtlCol="0" anchor="ctr">
            <a:normAutofit/>
          </a:bodyPr>
          <a:lstStyle/>
          <a:p>
            <a:pPr algn="r"/>
            <a:r>
              <a:rPr lang="en-US">
                <a:solidFill>
                  <a:schemeClr val="tx1">
                    <a:lumMod val="85000"/>
                    <a:lumOff val="15000"/>
                  </a:schemeClr>
                </a:solidFill>
              </a:rPr>
              <a:t>Theological Foundations</a:t>
            </a:r>
          </a:p>
        </p:txBody>
      </p:sp>
      <p:sp>
        <p:nvSpPr>
          <p:cNvPr id="29" name="Rectangle 28">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1" name="Straight Connector 30">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6BEEAEB4-2C0A-E6BB-C51B-33067DE64516}"/>
              </a:ext>
            </a:extLst>
          </p:cNvPr>
          <p:cNvSpPr>
            <a:spLocks noGrp="1"/>
          </p:cNvSpPr>
          <p:nvPr>
            <p:ph type="body" idx="1"/>
          </p:nvPr>
        </p:nvSpPr>
        <p:spPr>
          <a:xfrm>
            <a:off x="5289229" y="864108"/>
            <a:ext cx="5910677" cy="5120640"/>
          </a:xfrm>
        </p:spPr>
        <p:txBody>
          <a:bodyPr vert="horz" lIns="91440" tIns="45720" rIns="91440" bIns="45720" rtlCol="0" anchor="ctr">
            <a:normAutofit/>
          </a:bodyPr>
          <a:lstStyle/>
          <a:p>
            <a:pPr marL="0" indent="0">
              <a:spcBef>
                <a:spcPts val="1200"/>
              </a:spcBef>
              <a:buNone/>
            </a:pPr>
            <a:r>
              <a:rPr lang="en-US" sz="4000" dirty="0"/>
              <a:t>Any other relevant Biblical passages or principles come to mind?</a:t>
            </a:r>
          </a:p>
        </p:txBody>
      </p:sp>
      <p:sp>
        <p:nvSpPr>
          <p:cNvPr id="33" name="Rectangle 32">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8442738"/>
      </p:ext>
    </p:extLst>
  </p:cSld>
  <p:clrMapOvr>
    <a:masterClrMapping/>
  </p:clrMapOvr>
  <p:transition spd="med"/>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Lucida Grande"/>
        <a:ea typeface="Lucida Grande"/>
        <a:cs typeface="Lucida Grande"/>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68686"/>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uFillTx/>
            <a:latin typeface="Futura"/>
            <a:ea typeface="Futura"/>
            <a:cs typeface="Futura"/>
            <a:sym typeface="Futur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uFillTx/>
            <a:latin typeface="Futura"/>
            <a:ea typeface="Futura"/>
            <a:cs typeface="Futura"/>
            <a:sym typeface="Futur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DBF5D033932E40B57D7C889367BA30" ma:contentTypeVersion="17" ma:contentTypeDescription="Create a new document." ma:contentTypeScope="" ma:versionID="0d264822ef4b264faba7607091c2f1e3">
  <xsd:schema xmlns:xsd="http://www.w3.org/2001/XMLSchema" xmlns:xs="http://www.w3.org/2001/XMLSchema" xmlns:p="http://schemas.microsoft.com/office/2006/metadata/properties" xmlns:ns2="c3367088-9eb7-4cc3-9d42-6a66d99f549f" xmlns:ns3="a7220c21-5ca0-4cf7-a32f-d9f9943e3a98" targetNamespace="http://schemas.microsoft.com/office/2006/metadata/properties" ma:root="true" ma:fieldsID="cbf174a1dbf1016b98e950cfc2f05ac8" ns2:_="" ns3:_="">
    <xsd:import namespace="c3367088-9eb7-4cc3-9d42-6a66d99f549f"/>
    <xsd:import namespace="a7220c21-5ca0-4cf7-a32f-d9f9943e3a9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367088-9eb7-4cc3-9d42-6a66d99f54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7113e4e-f05c-4c92-8610-e7614f156cd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7220c21-5ca0-4cf7-a32f-d9f9943e3a98"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ce4b2f0-7b07-4750-a843-eedb279e3026}" ma:internalName="TaxCatchAll" ma:showField="CatchAllData" ma:web="a7220c21-5ca0-4cf7-a32f-d9f9943e3a9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3367088-9eb7-4cc3-9d42-6a66d99f549f">
      <Terms xmlns="http://schemas.microsoft.com/office/infopath/2007/PartnerControls"/>
    </lcf76f155ced4ddcb4097134ff3c332f>
    <TaxCatchAll xmlns="a7220c21-5ca0-4cf7-a32f-d9f9943e3a98" xsi:nil="true"/>
  </documentManagement>
</p:properties>
</file>

<file path=customXml/itemProps1.xml><?xml version="1.0" encoding="utf-8"?>
<ds:datastoreItem xmlns:ds="http://schemas.openxmlformats.org/officeDocument/2006/customXml" ds:itemID="{8871CD7D-03BC-4A31-AD0B-5C490DBCD6AF}"/>
</file>

<file path=customXml/itemProps2.xml><?xml version="1.0" encoding="utf-8"?>
<ds:datastoreItem xmlns:ds="http://schemas.openxmlformats.org/officeDocument/2006/customXml" ds:itemID="{2279D1BF-8B8B-4470-823A-63B2FA1904EB}"/>
</file>

<file path=customXml/itemProps3.xml><?xml version="1.0" encoding="utf-8"?>
<ds:datastoreItem xmlns:ds="http://schemas.openxmlformats.org/officeDocument/2006/customXml" ds:itemID="{7DE41315-5298-4132-A4D0-1E4E0B768CAE}"/>
</file>

<file path=docProps/app.xml><?xml version="1.0" encoding="utf-8"?>
<Properties xmlns="http://schemas.openxmlformats.org/officeDocument/2006/extended-properties" xmlns:vt="http://schemas.openxmlformats.org/officeDocument/2006/docPropsVTypes">
  <Template>Office 2013 - 2022 Theme</Template>
  <TotalTime>7144</TotalTime>
  <Words>1086</Words>
  <Application>Microsoft Macintosh PowerPoint</Application>
  <PresentationFormat>Widescreen</PresentationFormat>
  <Paragraphs>110</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Corbel</vt:lpstr>
      <vt:lpstr>Futura Condensed</vt:lpstr>
      <vt:lpstr>Lucida Grande</vt:lpstr>
      <vt:lpstr>Wingdings 2</vt:lpstr>
      <vt:lpstr>Frame</vt:lpstr>
      <vt:lpstr>Purpose, Values &amp; Vision</vt:lpstr>
      <vt:lpstr>Introductory Exercise</vt:lpstr>
      <vt:lpstr>PowerPoint Presentation</vt:lpstr>
      <vt:lpstr>PowerPoint Presentation</vt:lpstr>
      <vt:lpstr>PowerPoint Presentation</vt:lpstr>
      <vt:lpstr>Is Visioning just a trendy corporate idea?</vt:lpstr>
      <vt:lpstr>Theological Foundations</vt:lpstr>
      <vt:lpstr>Theological Foundations</vt:lpstr>
      <vt:lpstr>Theological Foundations</vt:lpstr>
      <vt:lpstr>Purpose, Values &amp; Vision</vt:lpstr>
      <vt:lpstr>Purpose, Values &amp; Vision</vt:lpstr>
      <vt:lpstr>Purpose, Values &amp; Vision</vt:lpstr>
      <vt:lpstr>Purpose, Values &amp; Vision</vt:lpstr>
      <vt:lpstr>Purpose, Values &amp; Vision</vt:lpstr>
      <vt:lpstr>Purpose, Values &amp; Vision</vt:lpstr>
      <vt:lpstr>Purpose, Values &amp; Vision</vt:lpstr>
      <vt:lpstr>Purpose, Values &amp; Vision</vt:lpstr>
      <vt:lpstr>The importance of Purpose, Values &amp; Vision</vt:lpstr>
      <vt:lpstr>PowerPoint Presentation</vt:lpstr>
      <vt:lpstr>“The purpose is part of the ministry’s congregational heart and soul. It is why the ministry exists...” </vt:lpstr>
      <vt:lpstr>PowerPoint Presentation</vt:lpstr>
      <vt:lpstr>“The constant, passionate, biblical core beliefs that drive the ministry.”</vt:lpstr>
      <vt:lpstr>PowerPoint Presentation</vt:lpstr>
      <vt:lpstr>PowerPoint Presentation</vt:lpstr>
      <vt:lpstr>“A vision is a target that beckons.” </vt:lpstr>
      <vt:lpstr>“…unlike the values, mission, and purpose, the vision is more subject to change... Over time, the vision must be renewed, adapted, and adjusted to the cultural context in which the congregation lives. The change takes place only at the margins of the vision, not at its core. The core – the Great Commission – does not change. The details of the vision and the words used to convey them will change.” </vt:lpstr>
      <vt:lpstr>Visioning Process</vt:lpstr>
      <vt:lpstr>Developing a Vision Process  5 Important Considerations</vt:lpstr>
      <vt:lpstr>Developing a Vision Process  5 Important Considerations</vt:lpstr>
      <vt:lpstr>Developing a Vision Process  5 Important Considerations</vt:lpstr>
      <vt:lpstr>Developing a Vision Process  5 Important Considerations</vt:lpstr>
      <vt:lpstr>Developing a Vision Process  5 Important Considerations</vt:lpstr>
      <vt:lpstr>Developing a Vision Process  5 Key Elements</vt:lpstr>
      <vt:lpstr>The Role of the Senior Leader  Maintaining Vision</vt:lpstr>
      <vt:lpstr>End of Process section</vt:lpstr>
      <vt:lpstr>Purpose, Values &amp; Vision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Purpose, Values &amp; Vision</dc:title>
  <cp:lastModifiedBy>Steve Hales</cp:lastModifiedBy>
  <cp:revision>29</cp:revision>
  <dcterms:modified xsi:type="dcterms:W3CDTF">2025-02-05T12:14:04Z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0x01010089DBF5D033932E40B57D7C889367BA30</vt:lpwstr>
  </property>
</Properties>
</file>