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sldIdLst>
    <p:sldId id="316" r:id="rId2"/>
    <p:sldId id="319" r:id="rId3"/>
    <p:sldId id="321" r:id="rId4"/>
    <p:sldId id="320" r:id="rId5"/>
    <p:sldId id="31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733"/>
  </p:normalViewPr>
  <p:slideViewPr>
    <p:cSldViewPr snapToGrid="0">
      <p:cViewPr varScale="1">
        <p:scale>
          <a:sx n="117" d="100"/>
          <a:sy n="117" d="100"/>
        </p:scale>
        <p:origin x="4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Hales" userId="65cf91a454e465aa" providerId="LiveId" clId="{5857EFB7-C8FB-E549-AA64-94951298A693}"/>
    <pc:docChg chg="custSel delSld modSld delMainMaster">
      <pc:chgData name="Stephen Hales" userId="65cf91a454e465aa" providerId="LiveId" clId="{5857EFB7-C8FB-E549-AA64-94951298A693}" dt="2025-04-16T11:20:27.174" v="17" actId="1076"/>
      <pc:docMkLst>
        <pc:docMk/>
      </pc:docMkLst>
      <pc:sldChg chg="del">
        <pc:chgData name="Stephen Hales" userId="65cf91a454e465aa" providerId="LiveId" clId="{5857EFB7-C8FB-E549-AA64-94951298A693}" dt="2025-04-16T11:18:44.449" v="0" actId="2696"/>
        <pc:sldMkLst>
          <pc:docMk/>
          <pc:sldMk cId="1846696515" sldId="256"/>
        </pc:sldMkLst>
      </pc:sldChg>
      <pc:sldChg chg="modSp mod">
        <pc:chgData name="Stephen Hales" userId="65cf91a454e465aa" providerId="LiveId" clId="{5857EFB7-C8FB-E549-AA64-94951298A693}" dt="2025-04-16T11:19:02.314" v="5" actId="27636"/>
        <pc:sldMkLst>
          <pc:docMk/>
          <pc:sldMk cId="1260661961" sldId="316"/>
        </pc:sldMkLst>
        <pc:spChg chg="mod">
          <ac:chgData name="Stephen Hales" userId="65cf91a454e465aa" providerId="LiveId" clId="{5857EFB7-C8FB-E549-AA64-94951298A693}" dt="2025-04-16T11:19:02.314" v="5" actId="27636"/>
          <ac:spMkLst>
            <pc:docMk/>
            <pc:sldMk cId="1260661961" sldId="316"/>
            <ac:spMk id="3" creationId="{2E9F43C1-7DC9-4176-BCBD-CB36C253E3B0}"/>
          </ac:spMkLst>
        </pc:spChg>
      </pc:sldChg>
      <pc:sldChg chg="modSp mod">
        <pc:chgData name="Stephen Hales" userId="65cf91a454e465aa" providerId="LiveId" clId="{5857EFB7-C8FB-E549-AA64-94951298A693}" dt="2025-04-16T11:20:27.174" v="17" actId="1076"/>
        <pc:sldMkLst>
          <pc:docMk/>
          <pc:sldMk cId="3544754108" sldId="318"/>
        </pc:sldMkLst>
        <pc:spChg chg="mod">
          <ac:chgData name="Stephen Hales" userId="65cf91a454e465aa" providerId="LiveId" clId="{5857EFB7-C8FB-E549-AA64-94951298A693}" dt="2025-04-16T11:20:27.174" v="17" actId="1076"/>
          <ac:spMkLst>
            <pc:docMk/>
            <pc:sldMk cId="3544754108" sldId="318"/>
            <ac:spMk id="2" creationId="{BCA4BD76-0894-D8D9-6022-89AE7D2A8ECD}"/>
          </ac:spMkLst>
        </pc:spChg>
      </pc:sldChg>
      <pc:sldChg chg="modSp mod">
        <pc:chgData name="Stephen Hales" userId="65cf91a454e465aa" providerId="LiveId" clId="{5857EFB7-C8FB-E549-AA64-94951298A693}" dt="2025-04-16T11:19:35.511" v="9" actId="1076"/>
        <pc:sldMkLst>
          <pc:docMk/>
          <pc:sldMk cId="2942752802" sldId="319"/>
        </pc:sldMkLst>
        <pc:spChg chg="mod">
          <ac:chgData name="Stephen Hales" userId="65cf91a454e465aa" providerId="LiveId" clId="{5857EFB7-C8FB-E549-AA64-94951298A693}" dt="2025-04-16T11:19:35.511" v="9" actId="1076"/>
          <ac:spMkLst>
            <pc:docMk/>
            <pc:sldMk cId="2942752802" sldId="319"/>
            <ac:spMk id="2" creationId="{A67D0BB7-ADEC-3208-0B14-3B4208EFA81A}"/>
          </ac:spMkLst>
        </pc:spChg>
      </pc:sldChg>
      <pc:sldChg chg="modSp mod">
        <pc:chgData name="Stephen Hales" userId="65cf91a454e465aa" providerId="LiveId" clId="{5857EFB7-C8FB-E549-AA64-94951298A693}" dt="2025-04-16T11:20:10.899" v="16" actId="1076"/>
        <pc:sldMkLst>
          <pc:docMk/>
          <pc:sldMk cId="1479671553" sldId="320"/>
        </pc:sldMkLst>
        <pc:spChg chg="mod">
          <ac:chgData name="Stephen Hales" userId="65cf91a454e465aa" providerId="LiveId" clId="{5857EFB7-C8FB-E549-AA64-94951298A693}" dt="2025-04-16T11:20:10.899" v="16" actId="1076"/>
          <ac:spMkLst>
            <pc:docMk/>
            <pc:sldMk cId="1479671553" sldId="320"/>
            <ac:spMk id="2" creationId="{A67D0BB7-ADEC-3208-0B14-3B4208EFA81A}"/>
          </ac:spMkLst>
        </pc:spChg>
      </pc:sldChg>
      <pc:sldChg chg="modSp mod">
        <pc:chgData name="Stephen Hales" userId="65cf91a454e465aa" providerId="LiveId" clId="{5857EFB7-C8FB-E549-AA64-94951298A693}" dt="2025-04-16T11:19:50.096" v="12" actId="27636"/>
        <pc:sldMkLst>
          <pc:docMk/>
          <pc:sldMk cId="3027932951" sldId="321"/>
        </pc:sldMkLst>
        <pc:spChg chg="mod">
          <ac:chgData name="Stephen Hales" userId="65cf91a454e465aa" providerId="LiveId" clId="{5857EFB7-C8FB-E549-AA64-94951298A693}" dt="2025-04-16T11:19:50.096" v="12" actId="27636"/>
          <ac:spMkLst>
            <pc:docMk/>
            <pc:sldMk cId="3027932951" sldId="321"/>
            <ac:spMk id="2" creationId="{A67D0BB7-ADEC-3208-0B14-3B4208EFA81A}"/>
          </ac:spMkLst>
        </pc:spChg>
      </pc:sldChg>
      <pc:sldMasterChg chg="del">
        <pc:chgData name="Stephen Hales" userId="65cf91a454e465aa" providerId="LiveId" clId="{5857EFB7-C8FB-E549-AA64-94951298A693}" dt="2025-04-16T11:18:44.466" v="1" actId="2696"/>
        <pc:sldMasterMkLst>
          <pc:docMk/>
          <pc:sldMasterMk cId="263910561" sldId="2147483648"/>
        </pc:sldMasterMkLst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6847-0C9D-254A-80F7-A99E6C623D72}" type="datetimeFigureOut">
              <a:rPr lang="en-US" smtClean="0"/>
              <a:t>4/16/25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DCC6-7219-B046-A2EB-8E40FBDF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6847-0C9D-254A-80F7-A99E6C623D72}" type="datetimeFigureOut">
              <a:rPr lang="en-US" smtClean="0"/>
              <a:t>4/16/25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DCC6-7219-B046-A2EB-8E40FBDF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09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6847-0C9D-254A-80F7-A99E6C623D72}" type="datetimeFigureOut">
              <a:rPr lang="en-US" smtClean="0"/>
              <a:t>4/16/25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DCC6-7219-B046-A2EB-8E40FBDF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575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itle Text"/>
          <p:cNvSpPr txBox="1">
            <a:spLocks noGrp="1"/>
          </p:cNvSpPr>
          <p:nvPr>
            <p:ph type="title"/>
          </p:nvPr>
        </p:nvSpPr>
        <p:spPr>
          <a:xfrm>
            <a:off x="202406" y="2759274"/>
            <a:ext cx="11775281" cy="1339453"/>
          </a:xfrm>
          <a:prstGeom prst="rect">
            <a:avLst/>
          </a:prstGeom>
          <a:solidFill>
            <a:srgbClr val="E4589C"/>
          </a:solidFill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7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620039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6847-0C9D-254A-80F7-A99E6C623D72}" type="datetimeFigureOut">
              <a:rPr lang="en-US" smtClean="0"/>
              <a:t>4/16/25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DCC6-7219-B046-A2EB-8E40FBDF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04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6847-0C9D-254A-80F7-A99E6C623D72}" type="datetimeFigureOut">
              <a:rPr lang="en-US" smtClean="0"/>
              <a:t>4/16/25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DCC6-7219-B046-A2EB-8E40FBDF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92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6847-0C9D-254A-80F7-A99E6C623D72}" type="datetimeFigureOut">
              <a:rPr lang="en-US" smtClean="0"/>
              <a:t>4/16/25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DCC6-7219-B046-A2EB-8E40FBDF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980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6847-0C9D-254A-80F7-A99E6C623D72}" type="datetimeFigureOut">
              <a:rPr lang="en-US" smtClean="0"/>
              <a:t>4/16/25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DCC6-7219-B046-A2EB-8E40FBDF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92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6847-0C9D-254A-80F7-A99E6C623D72}" type="datetimeFigureOut">
              <a:rPr lang="en-US" smtClean="0"/>
              <a:t>4/16/25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DCC6-7219-B046-A2EB-8E40FBDF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61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6847-0C9D-254A-80F7-A99E6C623D72}" type="datetimeFigureOut">
              <a:rPr lang="en-US" smtClean="0"/>
              <a:t>4/16/25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DCC6-7219-B046-A2EB-8E40FBDF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540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6847-0C9D-254A-80F7-A99E6C623D72}" type="datetimeFigureOut">
              <a:rPr lang="en-US" smtClean="0"/>
              <a:t>4/16/25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DCC6-7219-B046-A2EB-8E40FBDF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746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6847-0C9D-254A-80F7-A99E6C623D72}" type="datetimeFigureOut">
              <a:rPr lang="en-US" smtClean="0"/>
              <a:t>4/16/25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DCC6-7219-B046-A2EB-8E40FBDF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612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6AF6847-0C9D-254A-80F7-A99E6C623D72}" type="datetimeFigureOut">
              <a:rPr lang="en-US" smtClean="0"/>
              <a:t>4/16/25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23A5DCC6-7219-B046-A2EB-8E40FBDF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79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77"/>
          <p:cNvSpPr txBox="1">
            <a:spLocks noGrp="1"/>
          </p:cNvSpPr>
          <p:nvPr>
            <p:ph type="title"/>
          </p:nvPr>
        </p:nvSpPr>
        <p:spPr>
          <a:xfrm>
            <a:off x="1680270" y="592872"/>
            <a:ext cx="8831461" cy="1339454"/>
          </a:xfrm>
          <a:prstGeom prst="rect">
            <a:avLst/>
          </a:prstGeo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AU" dirty="0"/>
              <a:t>Strategic Planning</a:t>
            </a:r>
            <a:endParaRPr dirty="0"/>
          </a:p>
        </p:txBody>
      </p:sp>
      <p:sp>
        <p:nvSpPr>
          <p:cNvPr id="3" name="Could apply to any church in any place…">
            <a:extLst>
              <a:ext uri="{FF2B5EF4-FFF2-40B4-BE49-F238E27FC236}">
                <a16:creationId xmlns:a16="http://schemas.microsoft.com/office/drawing/2014/main" id="{2E9F43C1-7DC9-4176-BCBD-CB36C253E3B0}"/>
              </a:ext>
            </a:extLst>
          </p:cNvPr>
          <p:cNvSpPr txBox="1">
            <a:spLocks/>
          </p:cNvSpPr>
          <p:nvPr/>
        </p:nvSpPr>
        <p:spPr>
          <a:xfrm>
            <a:off x="3755571" y="2386422"/>
            <a:ext cx="7347858" cy="3277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>
            <a:normAutofit lnSpcReduction="10000"/>
          </a:bodyPr>
          <a:lstStyle>
            <a:lvl1pPr marL="889324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1pPr>
            <a:lvl2pPr marL="1333824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2pPr>
            <a:lvl3pPr marL="1778324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3pPr>
            <a:lvl4pPr marL="2222824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4pPr>
            <a:lvl5pPr marL="2667324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5pPr>
            <a:lvl6pPr marL="3022924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6pPr>
            <a:lvl7pPr marL="3378525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7pPr>
            <a:lvl8pPr marL="3734125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8pPr>
            <a:lvl9pPr marL="4089725" marR="0" indent="-571825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9pPr>
          </a:lstStyle>
          <a:p>
            <a:pPr marL="0" indent="0" hangingPunct="1">
              <a:spcBef>
                <a:spcPts val="1687"/>
              </a:spcBef>
              <a:buClrTx/>
              <a:buNone/>
              <a:defRPr b="1"/>
            </a:pPr>
            <a:r>
              <a:rPr lang="en-AU" sz="3797" b="1" dirty="0"/>
              <a:t>A </a:t>
            </a:r>
            <a:r>
              <a:rPr lang="en-AU" sz="3797" b="1" u="sng" dirty="0"/>
              <a:t>Strategic Plan</a:t>
            </a:r>
            <a:r>
              <a:rPr lang="en-AU" sz="3797" b="1" dirty="0"/>
              <a:t> is simply a series of goals, and the order in which they will be undertaken, to help a church get from where it is to where it believes God would have it be.</a:t>
            </a:r>
          </a:p>
        </p:txBody>
      </p:sp>
    </p:spTree>
    <p:extLst>
      <p:ext uri="{BB962C8B-B14F-4D97-AF65-F5344CB8AC3E}">
        <p14:creationId xmlns:p14="http://schemas.microsoft.com/office/powerpoint/2010/main" val="12606619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77"/>
          <p:cNvSpPr txBox="1">
            <a:spLocks noGrp="1"/>
          </p:cNvSpPr>
          <p:nvPr>
            <p:ph type="title"/>
          </p:nvPr>
        </p:nvSpPr>
        <p:spPr>
          <a:xfrm>
            <a:off x="1680270" y="160734"/>
            <a:ext cx="8831461" cy="1926177"/>
          </a:xfrm>
          <a:prstGeom prst="rect">
            <a:avLst/>
          </a:prstGeo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AU" dirty="0"/>
              <a:t>A good Strategic Plan</a:t>
            </a:r>
            <a:br>
              <a:rPr lang="en-AU" dirty="0"/>
            </a:br>
            <a:r>
              <a:rPr lang="en-AU" sz="3726" i="1" dirty="0"/>
              <a:t>is important because </a:t>
            </a:r>
            <a:r>
              <a:rPr lang="en-AU" sz="3726" i="1" u="sng" dirty="0"/>
              <a:t>without it</a:t>
            </a:r>
            <a:r>
              <a:rPr lang="en-AU" sz="3726" i="1" dirty="0"/>
              <a:t>:</a:t>
            </a:r>
            <a:endParaRPr sz="3726" i="1" dirty="0"/>
          </a:p>
        </p:txBody>
      </p:sp>
      <p:sp>
        <p:nvSpPr>
          <p:cNvPr id="2" name="Could apply to any church in any place…">
            <a:extLst>
              <a:ext uri="{FF2B5EF4-FFF2-40B4-BE49-F238E27FC236}">
                <a16:creationId xmlns:a16="http://schemas.microsoft.com/office/drawing/2014/main" id="{A67D0BB7-ADEC-3208-0B14-3B4208EFA81A}"/>
              </a:ext>
            </a:extLst>
          </p:cNvPr>
          <p:cNvSpPr txBox="1">
            <a:spLocks/>
          </p:cNvSpPr>
          <p:nvPr/>
        </p:nvSpPr>
        <p:spPr>
          <a:xfrm>
            <a:off x="3541729" y="2325802"/>
            <a:ext cx="7986244" cy="43714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>
            <a:normAutofit fontScale="92500"/>
          </a:bodyPr>
          <a:lstStyle>
            <a:lvl1pPr marL="889324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1pPr>
            <a:lvl2pPr marL="1333824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2pPr>
            <a:lvl3pPr marL="1778324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3pPr>
            <a:lvl4pPr marL="2222824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4pPr>
            <a:lvl5pPr marL="2667324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5pPr>
            <a:lvl6pPr marL="3022924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6pPr>
            <a:lvl7pPr marL="3378525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7pPr>
            <a:lvl8pPr marL="3734125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8pPr>
            <a:lvl9pPr marL="4089725" marR="0" indent="-571825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9pPr>
          </a:lstStyle>
          <a:p>
            <a:pPr marL="482186" indent="-482186" hangingPunct="1">
              <a:spcBef>
                <a:spcPts val="1687"/>
              </a:spcBef>
              <a:buClrTx/>
              <a:defRPr b="1"/>
            </a:pPr>
            <a:r>
              <a:rPr lang="en-AU" sz="3797" b="1" dirty="0"/>
              <a:t>a vision may seem too big and unachievable</a:t>
            </a:r>
          </a:p>
          <a:p>
            <a:pPr marL="482186" indent="-482186" hangingPunct="1">
              <a:spcBef>
                <a:spcPts val="1687"/>
              </a:spcBef>
              <a:buClrTx/>
              <a:defRPr b="1"/>
            </a:pPr>
            <a:r>
              <a:rPr lang="en-AU" sz="3797" b="1" dirty="0"/>
              <a:t>a congregation may be diverted by things that are not relevant to the Vision</a:t>
            </a:r>
          </a:p>
          <a:p>
            <a:pPr marL="482186" indent="-482186" hangingPunct="1">
              <a:spcBef>
                <a:spcPts val="1687"/>
              </a:spcBef>
              <a:buClrTx/>
              <a:defRPr b="1"/>
            </a:pPr>
            <a:r>
              <a:rPr lang="en-AU" sz="3797" b="1" dirty="0"/>
              <a:t>there is no substantive reference point for the evaluation of progress</a:t>
            </a:r>
          </a:p>
          <a:p>
            <a:pPr marL="482186" indent="-482186" hangingPunct="1">
              <a:spcBef>
                <a:spcPts val="1687"/>
              </a:spcBef>
              <a:buClrTx/>
              <a:defRPr b="1"/>
            </a:pPr>
            <a:endParaRPr lang="en-AU" sz="3797" b="1" dirty="0"/>
          </a:p>
        </p:txBody>
      </p:sp>
    </p:spTree>
    <p:extLst>
      <p:ext uri="{BB962C8B-B14F-4D97-AF65-F5344CB8AC3E}">
        <p14:creationId xmlns:p14="http://schemas.microsoft.com/office/powerpoint/2010/main" val="29427528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77"/>
          <p:cNvSpPr txBox="1">
            <a:spLocks noGrp="1"/>
          </p:cNvSpPr>
          <p:nvPr>
            <p:ph type="title"/>
          </p:nvPr>
        </p:nvSpPr>
        <p:spPr>
          <a:xfrm>
            <a:off x="1680270" y="160734"/>
            <a:ext cx="8831461" cy="1926177"/>
          </a:xfrm>
          <a:prstGeom prst="rect">
            <a:avLst/>
          </a:prstGeo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AU" dirty="0"/>
              <a:t>A good Strategic Plan</a:t>
            </a:r>
            <a:br>
              <a:rPr lang="en-AU" dirty="0"/>
            </a:br>
            <a:r>
              <a:rPr lang="en-AU" sz="3726" i="1" dirty="0"/>
              <a:t>includes:</a:t>
            </a:r>
            <a:endParaRPr sz="3726" i="1" dirty="0"/>
          </a:p>
        </p:txBody>
      </p:sp>
      <p:sp>
        <p:nvSpPr>
          <p:cNvPr id="2" name="Could apply to any church in any place…">
            <a:extLst>
              <a:ext uri="{FF2B5EF4-FFF2-40B4-BE49-F238E27FC236}">
                <a16:creationId xmlns:a16="http://schemas.microsoft.com/office/drawing/2014/main" id="{A67D0BB7-ADEC-3208-0B14-3B4208EFA81A}"/>
              </a:ext>
            </a:extLst>
          </p:cNvPr>
          <p:cNvSpPr txBox="1">
            <a:spLocks/>
          </p:cNvSpPr>
          <p:nvPr/>
        </p:nvSpPr>
        <p:spPr>
          <a:xfrm>
            <a:off x="3585271" y="2261084"/>
            <a:ext cx="8062444" cy="4346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>
            <a:normAutofit fontScale="92500" lnSpcReduction="10000"/>
          </a:bodyPr>
          <a:lstStyle>
            <a:lvl1pPr marL="889324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1pPr>
            <a:lvl2pPr marL="1333824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2pPr>
            <a:lvl3pPr marL="1778324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3pPr>
            <a:lvl4pPr marL="2222824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4pPr>
            <a:lvl5pPr marL="2667324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5pPr>
            <a:lvl6pPr marL="3022924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6pPr>
            <a:lvl7pPr marL="3378525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7pPr>
            <a:lvl8pPr marL="3734125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8pPr>
            <a:lvl9pPr marL="4089725" marR="0" indent="-571825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9pPr>
          </a:lstStyle>
          <a:p>
            <a:pPr marL="482186" indent="-482186" hangingPunct="1">
              <a:spcBef>
                <a:spcPts val="1687"/>
              </a:spcBef>
              <a:buClrTx/>
              <a:defRPr b="1"/>
            </a:pPr>
            <a:r>
              <a:rPr lang="en-AU" sz="3797" b="1" dirty="0"/>
              <a:t>Strategic priorities for the period of the plan</a:t>
            </a:r>
          </a:p>
          <a:p>
            <a:pPr marL="482186" indent="-482186" hangingPunct="1">
              <a:spcBef>
                <a:spcPts val="1687"/>
              </a:spcBef>
              <a:buClrTx/>
              <a:defRPr b="1"/>
            </a:pPr>
            <a:r>
              <a:rPr lang="en-AU" sz="3797" b="1" dirty="0"/>
              <a:t>Key objectives – what is the plan seeking to achieve?</a:t>
            </a:r>
          </a:p>
          <a:p>
            <a:pPr marL="482186" indent="-482186" hangingPunct="1">
              <a:spcBef>
                <a:spcPts val="1687"/>
              </a:spcBef>
              <a:buClrTx/>
              <a:defRPr b="1"/>
            </a:pPr>
            <a:r>
              <a:rPr lang="en-AU" sz="3797" b="1" dirty="0"/>
              <a:t>Key enablers – people and resources</a:t>
            </a:r>
          </a:p>
          <a:p>
            <a:pPr marL="482186" indent="-482186" hangingPunct="1">
              <a:spcBef>
                <a:spcPts val="1687"/>
              </a:spcBef>
              <a:buClrTx/>
              <a:defRPr b="1"/>
            </a:pPr>
            <a:r>
              <a:rPr lang="en-AU" sz="3797" b="1" dirty="0"/>
              <a:t>Key accountabilities – how will progress be assessed?</a:t>
            </a:r>
          </a:p>
          <a:p>
            <a:pPr marL="482186" indent="-482186" hangingPunct="1">
              <a:spcBef>
                <a:spcPts val="1687"/>
              </a:spcBef>
              <a:buClrTx/>
              <a:defRPr b="1"/>
            </a:pPr>
            <a:endParaRPr lang="en-AU" sz="3797" b="1" dirty="0"/>
          </a:p>
        </p:txBody>
      </p:sp>
    </p:spTree>
    <p:extLst>
      <p:ext uri="{BB962C8B-B14F-4D97-AF65-F5344CB8AC3E}">
        <p14:creationId xmlns:p14="http://schemas.microsoft.com/office/powerpoint/2010/main" val="30279329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77"/>
          <p:cNvSpPr txBox="1">
            <a:spLocks noGrp="1"/>
          </p:cNvSpPr>
          <p:nvPr>
            <p:ph type="title"/>
          </p:nvPr>
        </p:nvSpPr>
        <p:spPr>
          <a:xfrm>
            <a:off x="1680270" y="171275"/>
            <a:ext cx="8831461" cy="1546739"/>
          </a:xfrm>
          <a:prstGeom prst="rect">
            <a:avLst/>
          </a:prstGeo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AU" dirty="0"/>
              <a:t>A good Strategic Plan is S.M.A.R.T.</a:t>
            </a:r>
            <a:endParaRPr dirty="0"/>
          </a:p>
        </p:txBody>
      </p:sp>
      <p:sp>
        <p:nvSpPr>
          <p:cNvPr id="2" name="Could apply to any church in any place…">
            <a:extLst>
              <a:ext uri="{FF2B5EF4-FFF2-40B4-BE49-F238E27FC236}">
                <a16:creationId xmlns:a16="http://schemas.microsoft.com/office/drawing/2014/main" id="{A67D0BB7-ADEC-3208-0B14-3B4208EFA81A}"/>
              </a:ext>
            </a:extLst>
          </p:cNvPr>
          <p:cNvSpPr txBox="1">
            <a:spLocks/>
          </p:cNvSpPr>
          <p:nvPr/>
        </p:nvSpPr>
        <p:spPr>
          <a:xfrm>
            <a:off x="3244373" y="1825803"/>
            <a:ext cx="7717541" cy="4574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>
            <a:normAutofit fontScale="92500" lnSpcReduction="10000"/>
          </a:bodyPr>
          <a:lstStyle>
            <a:lvl1pPr marL="889324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1pPr>
            <a:lvl2pPr marL="1333824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2pPr>
            <a:lvl3pPr marL="1778324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3pPr>
            <a:lvl4pPr marL="2222824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4pPr>
            <a:lvl5pPr marL="2667324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5pPr>
            <a:lvl6pPr marL="3022924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6pPr>
            <a:lvl7pPr marL="3378525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7pPr>
            <a:lvl8pPr marL="3734125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8pPr>
            <a:lvl9pPr marL="4089725" marR="0" indent="-571825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9pPr>
          </a:lstStyle>
          <a:p>
            <a:pPr marL="0" indent="0" algn="ctr" hangingPunct="1">
              <a:lnSpc>
                <a:spcPct val="150000"/>
              </a:lnSpc>
              <a:spcBef>
                <a:spcPts val="1687"/>
              </a:spcBef>
              <a:buClrTx/>
              <a:buNone/>
              <a:defRPr b="1"/>
            </a:pPr>
            <a:r>
              <a:rPr lang="en-AU" sz="3797" b="1" dirty="0"/>
              <a:t>Specific</a:t>
            </a:r>
          </a:p>
          <a:p>
            <a:pPr marL="0" indent="0" algn="ctr" hangingPunct="1">
              <a:lnSpc>
                <a:spcPct val="150000"/>
              </a:lnSpc>
              <a:spcBef>
                <a:spcPts val="1687"/>
              </a:spcBef>
              <a:buClrTx/>
              <a:buNone/>
              <a:defRPr b="1"/>
            </a:pPr>
            <a:r>
              <a:rPr lang="en-AU" sz="3797" b="1" dirty="0"/>
              <a:t>Measurable</a:t>
            </a:r>
          </a:p>
          <a:p>
            <a:pPr marL="0" indent="0" algn="ctr" hangingPunct="1">
              <a:lnSpc>
                <a:spcPct val="150000"/>
              </a:lnSpc>
              <a:spcBef>
                <a:spcPts val="1687"/>
              </a:spcBef>
              <a:buClrTx/>
              <a:buNone/>
              <a:defRPr b="1"/>
            </a:pPr>
            <a:r>
              <a:rPr lang="en-AU" sz="3797" b="1" dirty="0"/>
              <a:t>Achievable</a:t>
            </a:r>
          </a:p>
          <a:p>
            <a:pPr marL="0" indent="0" algn="ctr" hangingPunct="1">
              <a:lnSpc>
                <a:spcPct val="150000"/>
              </a:lnSpc>
              <a:spcBef>
                <a:spcPts val="1687"/>
              </a:spcBef>
              <a:buClrTx/>
              <a:buNone/>
              <a:defRPr b="1"/>
            </a:pPr>
            <a:r>
              <a:rPr lang="en-AU" sz="3797" b="1" dirty="0"/>
              <a:t>Relevant to the Vision</a:t>
            </a:r>
          </a:p>
          <a:p>
            <a:pPr marL="0" indent="0" algn="ctr" hangingPunct="1">
              <a:lnSpc>
                <a:spcPct val="150000"/>
              </a:lnSpc>
              <a:spcBef>
                <a:spcPts val="1687"/>
              </a:spcBef>
              <a:buClrTx/>
              <a:buNone/>
              <a:defRPr b="1"/>
            </a:pPr>
            <a:r>
              <a:rPr lang="en-AU" sz="3797" b="1" dirty="0"/>
              <a:t>Time Specific</a:t>
            </a:r>
          </a:p>
        </p:txBody>
      </p:sp>
    </p:spTree>
    <p:extLst>
      <p:ext uri="{BB962C8B-B14F-4D97-AF65-F5344CB8AC3E}">
        <p14:creationId xmlns:p14="http://schemas.microsoft.com/office/powerpoint/2010/main" val="14796715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77"/>
          <p:cNvSpPr txBox="1">
            <a:spLocks noGrp="1"/>
          </p:cNvSpPr>
          <p:nvPr>
            <p:ph type="title"/>
          </p:nvPr>
        </p:nvSpPr>
        <p:spPr>
          <a:xfrm>
            <a:off x="1680270" y="435952"/>
            <a:ext cx="8831461" cy="1339454"/>
          </a:xfrm>
          <a:prstGeom prst="rect">
            <a:avLst/>
          </a:prstGeo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AU" dirty="0"/>
              <a:t>Strategic Planning</a:t>
            </a:r>
            <a:endParaRPr dirty="0"/>
          </a:p>
        </p:txBody>
      </p:sp>
      <p:sp>
        <p:nvSpPr>
          <p:cNvPr id="2" name="Could apply to any church in any place…">
            <a:extLst>
              <a:ext uri="{FF2B5EF4-FFF2-40B4-BE49-F238E27FC236}">
                <a16:creationId xmlns:a16="http://schemas.microsoft.com/office/drawing/2014/main" id="{BCA4BD76-0894-D8D9-6022-89AE7D2A8ECD}"/>
              </a:ext>
            </a:extLst>
          </p:cNvPr>
          <p:cNvSpPr txBox="1">
            <a:spLocks/>
          </p:cNvSpPr>
          <p:nvPr/>
        </p:nvSpPr>
        <p:spPr>
          <a:xfrm>
            <a:off x="3440317" y="2022277"/>
            <a:ext cx="7967483" cy="4705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>
            <a:normAutofit/>
          </a:bodyPr>
          <a:lstStyle>
            <a:lvl1pPr marL="889324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1pPr>
            <a:lvl2pPr marL="1333824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2pPr>
            <a:lvl3pPr marL="1778324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3pPr>
            <a:lvl4pPr marL="2222824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4pPr>
            <a:lvl5pPr marL="2667324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5pPr>
            <a:lvl6pPr marL="3022924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6pPr>
            <a:lvl7pPr marL="3378525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7pPr>
            <a:lvl8pPr marL="3734125" marR="0" indent="-571824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8pPr>
            <a:lvl9pPr marL="4089725" marR="0" indent="-571825" algn="l" defTabSz="58420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8665E9"/>
              </a:buClr>
              <a:buSzPct val="100000"/>
              <a:buFontTx/>
              <a:buChar char="•"/>
              <a:tabLst/>
              <a:defRPr sz="4200" b="0" i="0" u="none" strike="noStrike" cap="none" spc="0" baseline="0">
                <a:solidFill>
                  <a:srgbClr val="868686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9pPr>
          </a:lstStyle>
          <a:p>
            <a:pPr marL="0" indent="0" algn="ctr" hangingPunct="1">
              <a:lnSpc>
                <a:spcPct val="150000"/>
              </a:lnSpc>
              <a:spcBef>
                <a:spcPts val="1687"/>
              </a:spcBef>
              <a:buClrTx/>
              <a:buNone/>
              <a:defRPr b="1"/>
            </a:pPr>
            <a:r>
              <a:rPr lang="en-AU" sz="3797" b="1" dirty="0"/>
              <a:t>How to make Vision a Reality</a:t>
            </a:r>
          </a:p>
          <a:p>
            <a:pPr marL="0" indent="0" algn="ctr" hangingPunct="1">
              <a:lnSpc>
                <a:spcPct val="150000"/>
              </a:lnSpc>
              <a:spcBef>
                <a:spcPts val="1687"/>
              </a:spcBef>
              <a:buClrTx/>
              <a:buNone/>
              <a:defRPr b="1"/>
            </a:pPr>
            <a:r>
              <a:rPr lang="en-AU" sz="3797" b="1" i="1" dirty="0"/>
              <a:t>How have you done it?</a:t>
            </a:r>
          </a:p>
          <a:p>
            <a:pPr marL="0" indent="0" algn="ctr" hangingPunct="1">
              <a:spcBef>
                <a:spcPts val="1687"/>
              </a:spcBef>
              <a:buClrTx/>
              <a:buNone/>
              <a:defRPr b="1"/>
            </a:pPr>
            <a:r>
              <a:rPr lang="en-AU" sz="3797" b="1" i="1" dirty="0"/>
              <a:t>How to ensure strategies flow from Vision?</a:t>
            </a:r>
          </a:p>
        </p:txBody>
      </p:sp>
    </p:spTree>
    <p:extLst>
      <p:ext uri="{BB962C8B-B14F-4D97-AF65-F5344CB8AC3E}">
        <p14:creationId xmlns:p14="http://schemas.microsoft.com/office/powerpoint/2010/main" val="35447541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2"/>
    </p:bld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DBF5D033932E40B57D7C889367BA30" ma:contentTypeVersion="17" ma:contentTypeDescription="Create a new document." ma:contentTypeScope="" ma:versionID="0d264822ef4b264faba7607091c2f1e3">
  <xsd:schema xmlns:xsd="http://www.w3.org/2001/XMLSchema" xmlns:xs="http://www.w3.org/2001/XMLSchema" xmlns:p="http://schemas.microsoft.com/office/2006/metadata/properties" xmlns:ns2="c3367088-9eb7-4cc3-9d42-6a66d99f549f" xmlns:ns3="a7220c21-5ca0-4cf7-a32f-d9f9943e3a98" targetNamespace="http://schemas.microsoft.com/office/2006/metadata/properties" ma:root="true" ma:fieldsID="cbf174a1dbf1016b98e950cfc2f05ac8" ns2:_="" ns3:_="">
    <xsd:import namespace="c3367088-9eb7-4cc3-9d42-6a66d99f549f"/>
    <xsd:import namespace="a7220c21-5ca0-4cf7-a32f-d9f9943e3a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367088-9eb7-4cc3-9d42-6a66d99f54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7113e4e-f05c-4c92-8610-e7614f156cd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220c21-5ca0-4cf7-a32f-d9f9943e3a9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ce4b2f0-7b07-4750-a843-eedb279e3026}" ma:internalName="TaxCatchAll" ma:showField="CatchAllData" ma:web="a7220c21-5ca0-4cf7-a32f-d9f9943e3a9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367088-9eb7-4cc3-9d42-6a66d99f549f">
      <Terms xmlns="http://schemas.microsoft.com/office/infopath/2007/PartnerControls"/>
    </lcf76f155ced4ddcb4097134ff3c332f>
    <TaxCatchAll xmlns="a7220c21-5ca0-4cf7-a32f-d9f9943e3a98" xsi:nil="true"/>
  </documentManagement>
</p:properties>
</file>

<file path=customXml/itemProps1.xml><?xml version="1.0" encoding="utf-8"?>
<ds:datastoreItem xmlns:ds="http://schemas.openxmlformats.org/officeDocument/2006/customXml" ds:itemID="{4ADB2C30-B9CF-40A0-B638-1762D609FF04}"/>
</file>

<file path=customXml/itemProps2.xml><?xml version="1.0" encoding="utf-8"?>
<ds:datastoreItem xmlns:ds="http://schemas.openxmlformats.org/officeDocument/2006/customXml" ds:itemID="{EACF8E92-19AD-40C3-B8AC-515FCB32ED02}"/>
</file>

<file path=customXml/itemProps3.xml><?xml version="1.0" encoding="utf-8"?>
<ds:datastoreItem xmlns:ds="http://schemas.openxmlformats.org/officeDocument/2006/customXml" ds:itemID="{2F5C1479-3349-45F0-B7BA-AABFA78EAAD3}"/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172</Words>
  <Application>Microsoft Macintosh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Corbel</vt:lpstr>
      <vt:lpstr>Wingdings 2</vt:lpstr>
      <vt:lpstr>Frame</vt:lpstr>
      <vt:lpstr>Strategic Planning</vt:lpstr>
      <vt:lpstr>A good Strategic Plan is important because without it:</vt:lpstr>
      <vt:lpstr>A good Strategic Plan includes:</vt:lpstr>
      <vt:lpstr>A good Strategic Plan is S.M.A.R.T.</vt:lpstr>
      <vt:lpstr>Strategic Planning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Steve Hales</dc:creator>
  <cp:lastModifiedBy>Steve Hales</cp:lastModifiedBy>
  <cp:revision>2</cp:revision>
  <dcterms:created xsi:type="dcterms:W3CDTF">2025-02-05T12:00:06Z</dcterms:created>
  <dcterms:modified xsi:type="dcterms:W3CDTF">2025-04-16T11:20:37Z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0x01010089DBF5D033932E40B57D7C889367BA30</vt:lpwstr>
  </property>
</Properties>
</file>